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7" r:id="rId2"/>
    <p:sldId id="291" r:id="rId3"/>
    <p:sldId id="307" r:id="rId4"/>
    <p:sldId id="293" r:id="rId5"/>
    <p:sldId id="294" r:id="rId6"/>
    <p:sldId id="295" r:id="rId7"/>
    <p:sldId id="304" r:id="rId8"/>
    <p:sldId id="298" r:id="rId9"/>
    <p:sldId id="299" r:id="rId10"/>
    <p:sldId id="300" r:id="rId11"/>
    <p:sldId id="301" r:id="rId12"/>
    <p:sldId id="302" r:id="rId13"/>
    <p:sldId id="303" r:id="rId14"/>
    <p:sldId id="297" r:id="rId15"/>
    <p:sldId id="290" r:id="rId16"/>
    <p:sldId id="288" r:id="rId17"/>
    <p:sldId id="289" r:id="rId18"/>
    <p:sldId id="257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96" r:id="rId34"/>
    <p:sldId id="306" r:id="rId35"/>
    <p:sldId id="309" r:id="rId36"/>
    <p:sldId id="305" r:id="rId37"/>
    <p:sldId id="308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6487"/>
    <a:srgbClr val="8AA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>
        <p:scale>
          <a:sx n="109" d="100"/>
          <a:sy n="109" d="100"/>
        </p:scale>
        <p:origin x="46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F67DA1-541C-734D-BE67-721F42B39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FB4133A-7B19-F549-B410-F2F4E6EC6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E135F4-FFB0-F04E-9930-588AE335E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DADBD-361E-814B-95A5-7F0ADA6EC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C218E9-2AD9-C049-B03A-1CC999793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3275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4D4ACD-3C07-8842-9577-31C344448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8206D84-E888-1041-A631-0439779D1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9F5E5B-0CFD-7344-928F-7C40F5D18C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9A8E78E-3BF2-6140-954B-AB528264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4BFAB5-432B-D640-8528-375119DC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A5D541-154C-9847-A165-37CBEBA4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9252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C65902-F93E-E741-9B44-55A69BE57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2206E23-66F9-8A4F-85C3-991064038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42A33C-15ED-B54D-B56A-0F7864F9A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37235A-3740-7440-BE85-BC13086A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1375A0-7A08-7344-A803-D7DD7674C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0858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C255A30-8992-874E-8FEC-890BAC1229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E886DFA-653D-8842-B54F-0FBD81CC3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C79958-6A6E-134B-878E-7671C7F26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3942C3-4351-FF40-8B66-8C9A2804F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746C9C-0B0C-5449-AEF3-BEA1358B3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5932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F042A7-087E-5442-AB2B-DE6EF5E0E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786B27-E6F8-6545-BDE0-C09B3DE93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F5F9BD-26BC-D043-BF8A-ABFDA03A6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CDDE289-2F6E-7B42-95A7-6AE73CD5B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2CD42C-5C4A-334A-AC75-909136037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6170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92722C71-3B42-6245-9909-16925E472B0D}"/>
              </a:ext>
            </a:extLst>
          </p:cNvPr>
          <p:cNvSpPr/>
          <p:nvPr userDrawn="1"/>
        </p:nvSpPr>
        <p:spPr>
          <a:xfrm>
            <a:off x="0" y="0"/>
            <a:ext cx="12192000" cy="751114"/>
          </a:xfrm>
          <a:prstGeom prst="rect">
            <a:avLst/>
          </a:prstGeom>
          <a:solidFill>
            <a:srgbClr val="456487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5680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5D17FA-09CA-DA4C-A778-0425F121D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1AE07A-C7BD-5C4D-81D9-F4AC5184A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A90D23-2484-7641-B515-CA3F4DAA3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8A1414-6647-2F4B-8A45-99106C3B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152047-DAAD-C541-B555-25DBCCCD8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3510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56C8B-AE4A-F54F-8DF9-3E94C2A9E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3AF43C-3246-7A4B-A205-733FDEFFF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3F44364-648E-9C4F-972F-FC7FDD6B73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B4CE22-FECF-0944-A236-BE4CDAC7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75C62A-F033-D741-BAA9-3294B8346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71A421-BDE8-894E-AE0A-DBA08F3CC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30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93287B-715B-0140-9F85-A91E5798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FA207D-6199-1446-A429-A91297C1F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7AD470-C4D3-D74A-9A61-14A6E4E6B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98C8118-B5EF-BF48-8871-5D40C2E84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20D9A6-7270-4840-BA78-BFE9C47E40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7581F84-225B-9E48-BCB5-9DA6449B0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0C06082-4402-4D48-BE9F-A8F673153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C36CA6-594E-454C-B735-7B97DC59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3751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0DA017-EFD8-7B41-B386-402557620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9641B75-3572-064F-AFAD-126D6DCB6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BAC34CB-0970-7A4B-8435-4C14BE04D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3C56B7-ACB2-3049-89AE-2050B2E2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7619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B7E6B0E-A184-5E42-8625-5B28CC565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B162478-E4D3-3B4E-962E-1F352F7B6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201CE1-4179-E84F-BF7B-1E991D1E9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759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884E9-C91C-6E46-AEAB-609D53559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97B593-8B06-DC40-A062-56CB24A09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29A43CB-E1E3-D845-822E-975D42ED9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35DF5D-E06E-BC4C-AE01-3FE451A4E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991155-EDD2-F941-94F3-C76D823C3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A2E14C-0FC0-A145-8E75-39AE422FE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5642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BAE9B9-2AFD-7C4A-99AF-3B852F979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E3C28C-658D-8344-A7B6-4DAEF5B65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76C87F-87EF-C446-A650-A1408FEE1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71CFB-B1C7-F346-8CB0-3622F7E7B788}" type="datetimeFigureOut">
              <a:rPr kumimoji="1" lang="zh-CN" altLang="en-US" smtClean="0"/>
              <a:t>2020/3/22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D6E866-165C-6F45-BF22-5EFC343673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223114-DB54-534D-8A1B-F1CFCE30E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06DD4-8B7D-5B4D-ACA3-9204B3EE5EC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03564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leetcode-cn.com/problems/two-sum/" TargetMode="Externa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41162823/article/details/87878853" TargetMode="External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56">
            <a:extLst>
              <a:ext uri="{FF2B5EF4-FFF2-40B4-BE49-F238E27FC236}">
                <a16:creationId xmlns:a16="http://schemas.microsoft.com/office/drawing/2014/main" id="{ECAC44D4-AE7B-0F44-825A-1E4B4B849F77}"/>
              </a:ext>
            </a:extLst>
          </p:cNvPr>
          <p:cNvSpPr/>
          <p:nvPr/>
        </p:nvSpPr>
        <p:spPr>
          <a:xfrm>
            <a:off x="4787039" y="4429281"/>
            <a:ext cx="2246806" cy="411504"/>
          </a:xfrm>
          <a:prstGeom prst="ellipse">
            <a:avLst/>
          </a:prstGeom>
          <a:solidFill>
            <a:schemeClr val="tx1">
              <a:alpha val="60000"/>
            </a:scheme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D4420A3-75D0-4C41-8408-CAFEC409956E}"/>
              </a:ext>
            </a:extLst>
          </p:cNvPr>
          <p:cNvSpPr/>
          <p:nvPr/>
        </p:nvSpPr>
        <p:spPr>
          <a:xfrm>
            <a:off x="800935" y="116496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课工场算法课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880BB25-6EBE-C349-B8AA-E6D9D73C740A}"/>
              </a:ext>
            </a:extLst>
          </p:cNvPr>
          <p:cNvSpPr/>
          <p:nvPr/>
        </p:nvSpPr>
        <p:spPr>
          <a:xfrm>
            <a:off x="3307782" y="5191905"/>
            <a:ext cx="5206631" cy="1153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包庆君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2020</a:t>
            </a:r>
            <a:r>
              <a:rPr lang="zh-CN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年</a:t>
            </a:r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</a:t>
            </a:r>
            <a:r>
              <a:rPr lang="zh-CN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月</a:t>
            </a:r>
            <a:r>
              <a:rPr lang="en-US" altLang="zh-CN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22</a:t>
            </a:r>
            <a:r>
              <a:rPr lang="zh-CN" alt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日</a:t>
            </a:r>
            <a:endParaRPr lang="en-US" altLang="zh-CN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0" name="图片 49" descr="图片包含 游戏机, 画&#10;&#10;描述已自动生成">
            <a:extLst>
              <a:ext uri="{FF2B5EF4-FFF2-40B4-BE49-F238E27FC236}">
                <a16:creationId xmlns:a16="http://schemas.microsoft.com/office/drawing/2014/main" id="{7F5F5F97-AEFB-7F4F-9E72-776C3161C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65" y="81007"/>
            <a:ext cx="443770" cy="497260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57CC7791-8B26-D64B-9EA8-395A6D5124BE}"/>
              </a:ext>
            </a:extLst>
          </p:cNvPr>
          <p:cNvSpPr/>
          <p:nvPr/>
        </p:nvSpPr>
        <p:spPr>
          <a:xfrm>
            <a:off x="3307782" y="1089398"/>
            <a:ext cx="5206631" cy="1004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4400" dirty="0">
                <a:solidFill>
                  <a:schemeClr val="accent1">
                    <a:lumMod val="50000"/>
                  </a:schemeClr>
                </a:solidFill>
              </a:rPr>
              <a:t>你 的 背 包</a:t>
            </a:r>
            <a:endParaRPr lang="en-US" altLang="zh-CN" sz="4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6" name="图片 55" descr="图片包含 室内, 桌子, 袋子, 白色&#10;&#10;描述已自动生成">
            <a:extLst>
              <a:ext uri="{FF2B5EF4-FFF2-40B4-BE49-F238E27FC236}">
                <a16:creationId xmlns:a16="http://schemas.microsoft.com/office/drawing/2014/main" id="{30D5B7DA-32B6-E449-B80B-B56C01B0FE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30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8199" y="2502454"/>
            <a:ext cx="2408669" cy="240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864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7558092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10008324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9DC0FB-BB3F-6642-8303-75A29AECB464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4: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0: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DE9F324-800C-544F-B344-089327F41D12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21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7DC7AF-2673-C34A-B12A-22D297586C79}"/>
              </a:ext>
            </a:extLst>
          </p:cNvPr>
          <p:cNvSpPr/>
          <p:nvPr/>
        </p:nvSpPr>
        <p:spPr>
          <a:xfrm>
            <a:off x="8242130" y="3802472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58C71EF-2C29-9C4B-82B7-5492BADD119C}"/>
              </a:ext>
            </a:extLst>
          </p:cNvPr>
          <p:cNvSpPr/>
          <p:nvPr/>
        </p:nvSpPr>
        <p:spPr>
          <a:xfrm>
            <a:off x="690390" y="4572342"/>
            <a:ext cx="2141710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[1, 5]</a:t>
            </a:r>
          </a:p>
        </p:txBody>
      </p:sp>
    </p:spTree>
    <p:extLst>
      <p:ext uri="{BB962C8B-B14F-4D97-AF65-F5344CB8AC3E}">
        <p14:creationId xmlns:p14="http://schemas.microsoft.com/office/powerpoint/2010/main" val="1156823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8105924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8599290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9DC0FB-BB3F-6642-8303-75A29AECB464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2: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1: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F4BA63D-6408-1348-A10E-1C0E9240241B}"/>
              </a:ext>
            </a:extLst>
          </p:cNvPr>
          <p:cNvSpPr/>
          <p:nvPr/>
        </p:nvSpPr>
        <p:spPr>
          <a:xfrm>
            <a:off x="690390" y="4572342"/>
            <a:ext cx="2141710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[1, 5]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E53BD32-10F6-6741-9856-5B7AE11D61E9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12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392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8105924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9221590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9DC0FB-BB3F-6642-8303-75A29AECB464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3: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1: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B5159F6-99C3-F44C-9ACA-95EDA900EFEF}"/>
              </a:ext>
            </a:extLst>
          </p:cNvPr>
          <p:cNvSpPr/>
          <p:nvPr/>
        </p:nvSpPr>
        <p:spPr>
          <a:xfrm>
            <a:off x="690390" y="4572342"/>
            <a:ext cx="2141710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[1, 5]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74125FD-A762-8B43-A8DA-2B81A166A764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15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38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8105924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9983590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9DC0FB-BB3F-6642-8303-75A29AECB464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4: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1: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C15C16B-36A0-B546-82C9-616917672B0D}"/>
              </a:ext>
            </a:extLst>
          </p:cNvPr>
          <p:cNvSpPr/>
          <p:nvPr/>
        </p:nvSpPr>
        <p:spPr>
          <a:xfrm>
            <a:off x="690390" y="4572342"/>
            <a:ext cx="2141710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[1, 5]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57547FB-99D3-DE41-A928-D845203CFCCF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18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499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1773411-4082-984B-A3D5-B48E6963F77F}"/>
              </a:ext>
            </a:extLst>
          </p:cNvPr>
          <p:cNvSpPr/>
          <p:nvPr/>
        </p:nvSpPr>
        <p:spPr>
          <a:xfrm>
            <a:off x="690390" y="4572342"/>
            <a:ext cx="2141710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[1, 5]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[3, 4]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9276282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10034592" y="189567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A129129-3F02-AA4B-8CCF-186D7594D382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24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4B6C4D8-F4F4-D941-AFD4-A86DEE6CD0B7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4: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3: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3E47675-6710-1B40-93EF-3256C7EEFD43}"/>
              </a:ext>
            </a:extLst>
          </p:cNvPr>
          <p:cNvSpPr/>
          <p:nvPr/>
        </p:nvSpPr>
        <p:spPr>
          <a:xfrm>
            <a:off x="5668153" y="5678216"/>
            <a:ext cx="1237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Finish!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39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D4420A3-75D0-4C41-8408-CAFEC409956E}"/>
              </a:ext>
            </a:extLst>
          </p:cNvPr>
          <p:cNvSpPr/>
          <p:nvPr/>
        </p:nvSpPr>
        <p:spPr>
          <a:xfrm>
            <a:off x="460892" y="111556"/>
            <a:ext cx="49616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栈与队列（</a:t>
            </a:r>
            <a:r>
              <a:rPr lang="en" altLang="zh-CN" sz="2800" dirty="0">
                <a:solidFill>
                  <a:schemeClr val="bg1"/>
                </a:solidFill>
              </a:rPr>
              <a:t>Stack and Queue</a:t>
            </a:r>
            <a:r>
              <a:rPr lang="zh-CN" altLang="en" sz="2800" dirty="0">
                <a:solidFill>
                  <a:schemeClr val="bg1"/>
                </a:solidFill>
              </a:rPr>
              <a:t>）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CBA9BFC-C2FF-B343-BADA-6C7317267E7C}"/>
              </a:ext>
            </a:extLst>
          </p:cNvPr>
          <p:cNvSpPr/>
          <p:nvPr/>
        </p:nvSpPr>
        <p:spPr>
          <a:xfrm>
            <a:off x="3602880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C6E5C70-3BF1-574B-B94A-AFC80B0CF37F}"/>
              </a:ext>
            </a:extLst>
          </p:cNvPr>
          <p:cNvSpPr/>
          <p:nvPr/>
        </p:nvSpPr>
        <p:spPr>
          <a:xfrm>
            <a:off x="4060080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8679B8-61DF-2140-B99C-26D609B3934B}"/>
              </a:ext>
            </a:extLst>
          </p:cNvPr>
          <p:cNvSpPr/>
          <p:nvPr/>
        </p:nvSpPr>
        <p:spPr>
          <a:xfrm>
            <a:off x="4517280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3F48F3A-BDCA-4848-AD1F-96ECCCD64C2E}"/>
              </a:ext>
            </a:extLst>
          </p:cNvPr>
          <p:cNvSpPr/>
          <p:nvPr/>
        </p:nvSpPr>
        <p:spPr>
          <a:xfrm>
            <a:off x="4974480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4BDCB8-8D72-CE40-B92B-E5F67EF18AB5}"/>
              </a:ext>
            </a:extLst>
          </p:cNvPr>
          <p:cNvSpPr/>
          <p:nvPr/>
        </p:nvSpPr>
        <p:spPr>
          <a:xfrm>
            <a:off x="5423473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5C4D104-B777-794A-AE79-D06B74EF02A9}"/>
              </a:ext>
            </a:extLst>
          </p:cNvPr>
          <p:cNvSpPr/>
          <p:nvPr/>
        </p:nvSpPr>
        <p:spPr>
          <a:xfrm>
            <a:off x="5880673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481F3D2-CA7E-0B46-951C-A057CBFCA76E}"/>
              </a:ext>
            </a:extLst>
          </p:cNvPr>
          <p:cNvSpPr/>
          <p:nvPr/>
        </p:nvSpPr>
        <p:spPr>
          <a:xfrm>
            <a:off x="6337873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05F4BE8-298F-9842-8268-89F74196E41B}"/>
              </a:ext>
            </a:extLst>
          </p:cNvPr>
          <p:cNvSpPr/>
          <p:nvPr/>
        </p:nvSpPr>
        <p:spPr>
          <a:xfrm>
            <a:off x="6795073" y="2338754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BD6FF76-2C59-F04B-84FE-E1ED5D585555}"/>
              </a:ext>
            </a:extLst>
          </p:cNvPr>
          <p:cNvSpPr/>
          <p:nvPr/>
        </p:nvSpPr>
        <p:spPr>
          <a:xfrm>
            <a:off x="7334335" y="2338754"/>
            <a:ext cx="4572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091C163-239D-D74D-B749-76C801951ACD}"/>
              </a:ext>
            </a:extLst>
          </p:cNvPr>
          <p:cNvSpPr/>
          <p:nvPr/>
        </p:nvSpPr>
        <p:spPr>
          <a:xfrm>
            <a:off x="1147114" y="1018139"/>
            <a:ext cx="2875068" cy="755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栈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Stack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A74E0853-9FA2-CA4C-ACE9-C1F11A8E3193}"/>
              </a:ext>
            </a:extLst>
          </p:cNvPr>
          <p:cNvCxnSpPr/>
          <p:nvPr/>
        </p:nvCxnSpPr>
        <p:spPr>
          <a:xfrm flipH="1">
            <a:off x="3390313" y="2121576"/>
            <a:ext cx="4172622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>
            <a:extLst>
              <a:ext uri="{FF2B5EF4-FFF2-40B4-BE49-F238E27FC236}">
                <a16:creationId xmlns:a16="http://schemas.microsoft.com/office/drawing/2014/main" id="{DA29426C-8FB0-5245-8B7E-78EAE8389E5A}"/>
              </a:ext>
            </a:extLst>
          </p:cNvPr>
          <p:cNvCxnSpPr>
            <a:cxnSpLocks/>
          </p:cNvCxnSpPr>
          <p:nvPr/>
        </p:nvCxnSpPr>
        <p:spPr>
          <a:xfrm flipV="1">
            <a:off x="3390313" y="2121576"/>
            <a:ext cx="0" cy="93111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AD5FE71C-160F-AF41-A28F-CF21C868A2BC}"/>
              </a:ext>
            </a:extLst>
          </p:cNvPr>
          <p:cNvCxnSpPr>
            <a:cxnSpLocks/>
          </p:cNvCxnSpPr>
          <p:nvPr/>
        </p:nvCxnSpPr>
        <p:spPr>
          <a:xfrm flipV="1">
            <a:off x="3402415" y="3052690"/>
            <a:ext cx="4160520" cy="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4880BB25-6EBE-C349-B8AA-E6D9D73C740A}"/>
              </a:ext>
            </a:extLst>
          </p:cNvPr>
          <p:cNvSpPr/>
          <p:nvPr/>
        </p:nvSpPr>
        <p:spPr>
          <a:xfrm>
            <a:off x="9423138" y="1407148"/>
            <a:ext cx="218865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入栈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push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7C871A7F-CFDD-EB4C-B5CE-900AE34E90F3}"/>
              </a:ext>
            </a:extLst>
          </p:cNvPr>
          <p:cNvSpPr/>
          <p:nvPr/>
        </p:nvSpPr>
        <p:spPr>
          <a:xfrm rot="3535793">
            <a:off x="8464762" y="1675124"/>
            <a:ext cx="562828" cy="715254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下箭头 22">
            <a:extLst>
              <a:ext uri="{FF2B5EF4-FFF2-40B4-BE49-F238E27FC236}">
                <a16:creationId xmlns:a16="http://schemas.microsoft.com/office/drawing/2014/main" id="{49EB718B-5261-FA44-A58D-B5DEEB0E653A}"/>
              </a:ext>
            </a:extLst>
          </p:cNvPr>
          <p:cNvSpPr/>
          <p:nvPr/>
        </p:nvSpPr>
        <p:spPr>
          <a:xfrm rot="18196837">
            <a:off x="8565080" y="2695062"/>
            <a:ext cx="562828" cy="715254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28D856A-F244-8242-9C7A-5403B3FE6F44}"/>
              </a:ext>
            </a:extLst>
          </p:cNvPr>
          <p:cNvSpPr/>
          <p:nvPr/>
        </p:nvSpPr>
        <p:spPr>
          <a:xfrm>
            <a:off x="9478695" y="2733713"/>
            <a:ext cx="218865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出栈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pop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50AEBC49-D6B9-1A46-889A-388E2FAB2BC7}"/>
              </a:ext>
            </a:extLst>
          </p:cNvPr>
          <p:cNvSpPr/>
          <p:nvPr/>
        </p:nvSpPr>
        <p:spPr>
          <a:xfrm>
            <a:off x="3774623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1C3AA13-24CB-A842-A031-9BD891C6686D}"/>
              </a:ext>
            </a:extLst>
          </p:cNvPr>
          <p:cNvSpPr/>
          <p:nvPr/>
        </p:nvSpPr>
        <p:spPr>
          <a:xfrm>
            <a:off x="4231823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82E7FD6-7038-E54A-AE1E-7C9883F9A5AF}"/>
              </a:ext>
            </a:extLst>
          </p:cNvPr>
          <p:cNvSpPr/>
          <p:nvPr/>
        </p:nvSpPr>
        <p:spPr>
          <a:xfrm>
            <a:off x="4689023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8A9AA69A-A0C7-E149-937B-9E2151E2CEE5}"/>
              </a:ext>
            </a:extLst>
          </p:cNvPr>
          <p:cNvSpPr/>
          <p:nvPr/>
        </p:nvSpPr>
        <p:spPr>
          <a:xfrm>
            <a:off x="5146223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6F01D31-3657-6E42-A41B-50DECDE6E311}"/>
              </a:ext>
            </a:extLst>
          </p:cNvPr>
          <p:cNvSpPr/>
          <p:nvPr/>
        </p:nvSpPr>
        <p:spPr>
          <a:xfrm>
            <a:off x="5595216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B68B510-CBF5-824B-ABA4-5F9FC1F1DDFC}"/>
              </a:ext>
            </a:extLst>
          </p:cNvPr>
          <p:cNvSpPr/>
          <p:nvPr/>
        </p:nvSpPr>
        <p:spPr>
          <a:xfrm>
            <a:off x="6052416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746754D-E892-C84D-A607-14A666D48D9A}"/>
              </a:ext>
            </a:extLst>
          </p:cNvPr>
          <p:cNvSpPr/>
          <p:nvPr/>
        </p:nvSpPr>
        <p:spPr>
          <a:xfrm>
            <a:off x="6509616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444199AB-07F2-6A47-B876-820EE3090C67}"/>
              </a:ext>
            </a:extLst>
          </p:cNvPr>
          <p:cNvSpPr/>
          <p:nvPr/>
        </p:nvSpPr>
        <p:spPr>
          <a:xfrm>
            <a:off x="6966816" y="4896029"/>
            <a:ext cx="457200" cy="4572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0000"/>
                  <a:lumOff val="40000"/>
                </a:schemeClr>
              </a:gs>
              <a:gs pos="100000">
                <a:schemeClr val="accent1">
                  <a:lumMod val="75000"/>
                  <a:tint val="23500"/>
                  <a:satMod val="160000"/>
                </a:schemeClr>
              </a:gs>
            </a:gsLst>
            <a:lin ang="2700000" scaled="1"/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EA819D0F-37EF-E543-B8BC-C25657AE2643}"/>
              </a:ext>
            </a:extLst>
          </p:cNvPr>
          <p:cNvSpPr/>
          <p:nvPr/>
        </p:nvSpPr>
        <p:spPr>
          <a:xfrm>
            <a:off x="7521068" y="4896029"/>
            <a:ext cx="4572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EA34DA4-7468-2642-91F4-0C8EC447A9F9}"/>
              </a:ext>
            </a:extLst>
          </p:cNvPr>
          <p:cNvSpPr/>
          <p:nvPr/>
        </p:nvSpPr>
        <p:spPr>
          <a:xfrm>
            <a:off x="1091557" y="3575414"/>
            <a:ext cx="2875068" cy="755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队列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Queue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5" name="直线连接符 34">
            <a:extLst>
              <a:ext uri="{FF2B5EF4-FFF2-40B4-BE49-F238E27FC236}">
                <a16:creationId xmlns:a16="http://schemas.microsoft.com/office/drawing/2014/main" id="{490D6514-23A4-1648-85BC-9CFCB424F71E}"/>
              </a:ext>
            </a:extLst>
          </p:cNvPr>
          <p:cNvCxnSpPr>
            <a:cxnSpLocks/>
          </p:cNvCxnSpPr>
          <p:nvPr/>
        </p:nvCxnSpPr>
        <p:spPr>
          <a:xfrm flipH="1">
            <a:off x="3334756" y="4678851"/>
            <a:ext cx="455722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连接符 36">
            <a:extLst>
              <a:ext uri="{FF2B5EF4-FFF2-40B4-BE49-F238E27FC236}">
                <a16:creationId xmlns:a16="http://schemas.microsoft.com/office/drawing/2014/main" id="{40D5A55F-8826-6F4A-B5AC-087B1DAD352F}"/>
              </a:ext>
            </a:extLst>
          </p:cNvPr>
          <p:cNvCxnSpPr>
            <a:cxnSpLocks/>
          </p:cNvCxnSpPr>
          <p:nvPr/>
        </p:nvCxnSpPr>
        <p:spPr>
          <a:xfrm>
            <a:off x="3346858" y="5609966"/>
            <a:ext cx="4573253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18A89E91-5E35-214B-8B2C-19C4E2A47DCA}"/>
              </a:ext>
            </a:extLst>
          </p:cNvPr>
          <p:cNvSpPr/>
          <p:nvPr/>
        </p:nvSpPr>
        <p:spPr>
          <a:xfrm>
            <a:off x="424566" y="5609964"/>
            <a:ext cx="3559461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入列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enqueue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9" name="下箭头 38">
            <a:extLst>
              <a:ext uri="{FF2B5EF4-FFF2-40B4-BE49-F238E27FC236}">
                <a16:creationId xmlns:a16="http://schemas.microsoft.com/office/drawing/2014/main" id="{1B19C92F-258C-F049-8331-1833BF722FAA}"/>
              </a:ext>
            </a:extLst>
          </p:cNvPr>
          <p:cNvSpPr/>
          <p:nvPr/>
        </p:nvSpPr>
        <p:spPr>
          <a:xfrm rot="15199254">
            <a:off x="2141933" y="4995602"/>
            <a:ext cx="562828" cy="715254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0" name="下箭头 39">
            <a:extLst>
              <a:ext uri="{FF2B5EF4-FFF2-40B4-BE49-F238E27FC236}">
                <a16:creationId xmlns:a16="http://schemas.microsoft.com/office/drawing/2014/main" id="{86B1BC6E-5FE2-1449-81C5-54665D0E8702}"/>
              </a:ext>
            </a:extLst>
          </p:cNvPr>
          <p:cNvSpPr/>
          <p:nvPr/>
        </p:nvSpPr>
        <p:spPr>
          <a:xfrm rot="14745021">
            <a:off x="8483211" y="4578451"/>
            <a:ext cx="562828" cy="715254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30BCBE7-6695-E44E-BAB4-30045A0D3921}"/>
              </a:ext>
            </a:extLst>
          </p:cNvPr>
          <p:cNvSpPr/>
          <p:nvPr/>
        </p:nvSpPr>
        <p:spPr>
          <a:xfrm>
            <a:off x="9299892" y="4112860"/>
            <a:ext cx="2683234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出列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dequeue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DD81480-7B22-CB4C-B66C-249CDF8A1D5D}"/>
              </a:ext>
            </a:extLst>
          </p:cNvPr>
          <p:cNvSpPr/>
          <p:nvPr/>
        </p:nvSpPr>
        <p:spPr>
          <a:xfrm>
            <a:off x="3181271" y="4896029"/>
            <a:ext cx="4572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6555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D4420A3-75D0-4C41-8408-CAFEC409956E}"/>
              </a:ext>
            </a:extLst>
          </p:cNvPr>
          <p:cNvSpPr/>
          <p:nvPr/>
        </p:nvSpPr>
        <p:spPr>
          <a:xfrm>
            <a:off x="460892" y="111556"/>
            <a:ext cx="49616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栈与队列（</a:t>
            </a:r>
            <a:r>
              <a:rPr lang="en" altLang="zh-CN" sz="2800" dirty="0">
                <a:solidFill>
                  <a:schemeClr val="bg1"/>
                </a:solidFill>
              </a:rPr>
              <a:t>Stack and Queue</a:t>
            </a:r>
            <a:r>
              <a:rPr lang="zh-CN" altLang="en" sz="2800" dirty="0">
                <a:solidFill>
                  <a:schemeClr val="bg1"/>
                </a:solidFill>
              </a:rPr>
              <a:t>）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091C163-239D-D74D-B749-76C801951ACD}"/>
              </a:ext>
            </a:extLst>
          </p:cNvPr>
          <p:cNvSpPr/>
          <p:nvPr/>
        </p:nvSpPr>
        <p:spPr>
          <a:xfrm>
            <a:off x="1147114" y="1018139"/>
            <a:ext cx="2875068" cy="755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栈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Stack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4FAC1F1-1C2E-3943-BB6E-2043D24D23C5}"/>
              </a:ext>
            </a:extLst>
          </p:cNvPr>
          <p:cNvGrpSpPr/>
          <p:nvPr/>
        </p:nvGrpSpPr>
        <p:grpSpPr>
          <a:xfrm>
            <a:off x="3342135" y="3391841"/>
            <a:ext cx="1304096" cy="2320456"/>
            <a:chOff x="4030822" y="2637536"/>
            <a:chExt cx="457200" cy="18288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44BDCB8-8D72-CE40-B92B-E5F67EF18AB5}"/>
                </a:ext>
              </a:extLst>
            </p:cNvPr>
            <p:cNvSpPr/>
            <p:nvPr/>
          </p:nvSpPr>
          <p:spPr>
            <a:xfrm rot="16200000">
              <a:off x="4030822" y="40091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5C4D104-B777-794A-AE79-D06B74EF02A9}"/>
                </a:ext>
              </a:extLst>
            </p:cNvPr>
            <p:cNvSpPr/>
            <p:nvPr/>
          </p:nvSpPr>
          <p:spPr>
            <a:xfrm rot="16200000">
              <a:off x="4030822" y="35519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481F3D2-CA7E-0B46-951C-A057CBFCA76E}"/>
                </a:ext>
              </a:extLst>
            </p:cNvPr>
            <p:cNvSpPr/>
            <p:nvPr/>
          </p:nvSpPr>
          <p:spPr>
            <a:xfrm rot="16200000">
              <a:off x="4030822" y="30947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05F4BE8-298F-9842-8268-89F74196E41B}"/>
                </a:ext>
              </a:extLst>
            </p:cNvPr>
            <p:cNvSpPr/>
            <p:nvPr/>
          </p:nvSpPr>
          <p:spPr>
            <a:xfrm rot="16200000">
              <a:off x="4030822" y="26375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E29A28E-0A7E-E54B-BE42-6A39DFD2795F}"/>
              </a:ext>
            </a:extLst>
          </p:cNvPr>
          <p:cNvGrpSpPr/>
          <p:nvPr/>
        </p:nvGrpSpPr>
        <p:grpSpPr>
          <a:xfrm>
            <a:off x="3184983" y="2793821"/>
            <a:ext cx="1644418" cy="3178442"/>
            <a:chOff x="3813644" y="2326875"/>
            <a:chExt cx="1036044" cy="4172622"/>
          </a:xfrm>
        </p:grpSpPr>
        <p:cxnSp>
          <p:nvCxnSpPr>
            <p:cNvPr id="14" name="直线连接符 13">
              <a:extLst>
                <a:ext uri="{FF2B5EF4-FFF2-40B4-BE49-F238E27FC236}">
                  <a16:creationId xmlns:a16="http://schemas.microsoft.com/office/drawing/2014/main" id="{A74E0853-9FA2-CA4C-ACE9-C1F11A8E3193}"/>
                </a:ext>
              </a:extLst>
            </p:cNvPr>
            <p:cNvCxnSpPr/>
            <p:nvPr/>
          </p:nvCxnSpPr>
          <p:spPr>
            <a:xfrm rot="16200000" flipH="1">
              <a:off x="1727333" y="4413186"/>
              <a:ext cx="4172622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DA29426C-8FB0-5245-8B7E-78EAE8389E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13644" y="6455414"/>
              <a:ext cx="103604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AD5FE71C-160F-AF41-A28F-CF21C868A2B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769428" y="4407134"/>
              <a:ext cx="4160520" cy="1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4880BB25-6EBE-C349-B8AA-E6D9D73C740A}"/>
              </a:ext>
            </a:extLst>
          </p:cNvPr>
          <p:cNvSpPr/>
          <p:nvPr/>
        </p:nvSpPr>
        <p:spPr>
          <a:xfrm>
            <a:off x="5253723" y="823169"/>
            <a:ext cx="2451221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入栈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add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1581694-6C31-9B43-942B-9AFB7C9D9CE7}"/>
              </a:ext>
            </a:extLst>
          </p:cNvPr>
          <p:cNvGrpSpPr/>
          <p:nvPr/>
        </p:nvGrpSpPr>
        <p:grpSpPr>
          <a:xfrm>
            <a:off x="8574549" y="2707604"/>
            <a:ext cx="1644418" cy="3264659"/>
            <a:chOff x="3398774" y="2416613"/>
            <a:chExt cx="2023733" cy="4017713"/>
          </a:xfrm>
        </p:grpSpPr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82747D9A-1820-A847-996B-F1E61E938924}"/>
                </a:ext>
              </a:extLst>
            </p:cNvPr>
            <p:cNvGrpSpPr/>
            <p:nvPr/>
          </p:nvGrpSpPr>
          <p:grpSpPr>
            <a:xfrm>
              <a:off x="3592176" y="2416613"/>
              <a:ext cx="1604910" cy="3697782"/>
              <a:chOff x="4030822" y="2098274"/>
              <a:chExt cx="457200" cy="2368062"/>
            </a:xfrm>
          </p:grpSpPr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242B82DC-762B-C145-B801-C8DC15CD1BAA}"/>
                  </a:ext>
                </a:extLst>
              </p:cNvPr>
              <p:cNvSpPr/>
              <p:nvPr/>
            </p:nvSpPr>
            <p:spPr>
              <a:xfrm rot="16200000">
                <a:off x="4030822" y="4009136"/>
                <a:ext cx="457200" cy="4572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  <a:tint val="23500"/>
                      <a:satMod val="160000"/>
                    </a:schemeClr>
                  </a:gs>
                </a:gsLst>
                <a:lin ang="27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2C0BE0B7-1334-7C4F-95FE-CC0EC5510DA3}"/>
                  </a:ext>
                </a:extLst>
              </p:cNvPr>
              <p:cNvSpPr/>
              <p:nvPr/>
            </p:nvSpPr>
            <p:spPr>
              <a:xfrm rot="16200000">
                <a:off x="4030822" y="3551936"/>
                <a:ext cx="457200" cy="4572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  <a:tint val="23500"/>
                      <a:satMod val="160000"/>
                    </a:schemeClr>
                  </a:gs>
                </a:gsLst>
                <a:lin ang="27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DD345792-6A4B-FE49-A93A-1DE0A14CDF7B}"/>
                  </a:ext>
                </a:extLst>
              </p:cNvPr>
              <p:cNvSpPr/>
              <p:nvPr/>
            </p:nvSpPr>
            <p:spPr>
              <a:xfrm rot="16200000">
                <a:off x="4030822" y="3094736"/>
                <a:ext cx="457200" cy="4572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  <a:tint val="23500"/>
                      <a:satMod val="160000"/>
                    </a:schemeClr>
                  </a:gs>
                </a:gsLst>
                <a:lin ang="27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2" name="矩形 51">
                <a:extLst>
                  <a:ext uri="{FF2B5EF4-FFF2-40B4-BE49-F238E27FC236}">
                    <a16:creationId xmlns:a16="http://schemas.microsoft.com/office/drawing/2014/main" id="{DD5E5F57-A7E2-E841-8444-FE531646973C}"/>
                  </a:ext>
                </a:extLst>
              </p:cNvPr>
              <p:cNvSpPr/>
              <p:nvPr/>
            </p:nvSpPr>
            <p:spPr>
              <a:xfrm rot="16200000">
                <a:off x="4030822" y="2637536"/>
                <a:ext cx="457200" cy="4572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5">
                      <a:lumMod val="60000"/>
                      <a:lumOff val="40000"/>
                    </a:schemeClr>
                  </a:gs>
                  <a:gs pos="100000">
                    <a:schemeClr val="accent1">
                      <a:lumMod val="75000"/>
                      <a:tint val="23500"/>
                      <a:satMod val="160000"/>
                    </a:schemeClr>
                  </a:gs>
                </a:gsLst>
                <a:lin ang="2700000" scaled="1"/>
                <a:tileRect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3" name="矩形 52">
                <a:extLst>
                  <a:ext uri="{FF2B5EF4-FFF2-40B4-BE49-F238E27FC236}">
                    <a16:creationId xmlns:a16="http://schemas.microsoft.com/office/drawing/2014/main" id="{D73E09AA-B894-4C41-A6D9-5201F73B18D6}"/>
                  </a:ext>
                </a:extLst>
              </p:cNvPr>
              <p:cNvSpPr/>
              <p:nvPr/>
            </p:nvSpPr>
            <p:spPr>
              <a:xfrm rot="16200000">
                <a:off x="4030822" y="2098274"/>
                <a:ext cx="457200" cy="45720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effectLst>
                <a:outerShdw blurRad="508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E1117B10-35D0-E642-939D-F8AA86C4B381}"/>
                </a:ext>
              </a:extLst>
            </p:cNvPr>
            <p:cNvGrpSpPr/>
            <p:nvPr/>
          </p:nvGrpSpPr>
          <p:grpSpPr>
            <a:xfrm>
              <a:off x="3398774" y="2522717"/>
              <a:ext cx="2023733" cy="3911609"/>
              <a:chOff x="3813644" y="2326875"/>
              <a:chExt cx="1036044" cy="4172622"/>
            </a:xfrm>
          </p:grpSpPr>
          <p:cxnSp>
            <p:nvCxnSpPr>
              <p:cNvPr id="45" name="直线连接符 44">
                <a:extLst>
                  <a:ext uri="{FF2B5EF4-FFF2-40B4-BE49-F238E27FC236}">
                    <a16:creationId xmlns:a16="http://schemas.microsoft.com/office/drawing/2014/main" id="{DC53E6D5-2C74-4F4D-8581-9DA6BB0A00AE}"/>
                  </a:ext>
                </a:extLst>
              </p:cNvPr>
              <p:cNvCxnSpPr/>
              <p:nvPr/>
            </p:nvCxnSpPr>
            <p:spPr>
              <a:xfrm rot="16200000" flipH="1">
                <a:off x="1727333" y="4413186"/>
                <a:ext cx="4172622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线连接符 46">
                <a:extLst>
                  <a:ext uri="{FF2B5EF4-FFF2-40B4-BE49-F238E27FC236}">
                    <a16:creationId xmlns:a16="http://schemas.microsoft.com/office/drawing/2014/main" id="{09024C76-78D9-004B-8399-7643472577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3644" y="6455414"/>
                <a:ext cx="1036043" cy="0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线连接符 47">
                <a:extLst>
                  <a:ext uri="{FF2B5EF4-FFF2-40B4-BE49-F238E27FC236}">
                    <a16:creationId xmlns:a16="http://schemas.microsoft.com/office/drawing/2014/main" id="{5AEE4FA1-3379-D04D-A14D-4C678800A8AE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V="1">
                <a:off x="2769428" y="4407134"/>
                <a:ext cx="4160520" cy="1"/>
              </a:xfrm>
              <a:prstGeom prst="line">
                <a:avLst/>
              </a:prstGeom>
              <a:ln w="762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矩形 53">
            <a:extLst>
              <a:ext uri="{FF2B5EF4-FFF2-40B4-BE49-F238E27FC236}">
                <a16:creationId xmlns:a16="http://schemas.microsoft.com/office/drawing/2014/main" id="{CC9C12CE-617F-934F-A869-2C344A979721}"/>
              </a:ext>
            </a:extLst>
          </p:cNvPr>
          <p:cNvSpPr/>
          <p:nvPr/>
        </p:nvSpPr>
        <p:spPr>
          <a:xfrm rot="16200000">
            <a:off x="1642140" y="1765498"/>
            <a:ext cx="580114" cy="1304096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任意形状 35">
            <a:extLst>
              <a:ext uri="{FF2B5EF4-FFF2-40B4-BE49-F238E27FC236}">
                <a16:creationId xmlns:a16="http://schemas.microsoft.com/office/drawing/2014/main" id="{AB872703-1F01-7A46-9227-61D6D2491C81}"/>
              </a:ext>
            </a:extLst>
          </p:cNvPr>
          <p:cNvSpPr/>
          <p:nvPr/>
        </p:nvSpPr>
        <p:spPr>
          <a:xfrm>
            <a:off x="2804084" y="2396753"/>
            <a:ext cx="1289154" cy="510871"/>
          </a:xfrm>
          <a:custGeom>
            <a:avLst/>
            <a:gdLst>
              <a:gd name="connsiteX0" fmla="*/ 0 w 1289154"/>
              <a:gd name="connsiteY0" fmla="*/ 5570 h 470265"/>
              <a:gd name="connsiteX1" fmla="*/ 779489 w 1289154"/>
              <a:gd name="connsiteY1" fmla="*/ 65531 h 470265"/>
              <a:gd name="connsiteX2" fmla="*/ 1289154 w 1289154"/>
              <a:gd name="connsiteY2" fmla="*/ 470265 h 470265"/>
              <a:gd name="connsiteX0" fmla="*/ 0 w 1289154"/>
              <a:gd name="connsiteY0" fmla="*/ 5570 h 470265"/>
              <a:gd name="connsiteX1" fmla="*/ 779489 w 1289154"/>
              <a:gd name="connsiteY1" fmla="*/ 65531 h 470265"/>
              <a:gd name="connsiteX2" fmla="*/ 1289154 w 1289154"/>
              <a:gd name="connsiteY2" fmla="*/ 470265 h 470265"/>
              <a:gd name="connsiteX0" fmla="*/ 0 w 1289154"/>
              <a:gd name="connsiteY0" fmla="*/ 0 h 464695"/>
              <a:gd name="connsiteX1" fmla="*/ 1289154 w 1289154"/>
              <a:gd name="connsiteY1" fmla="*/ 464695 h 464695"/>
              <a:gd name="connsiteX0" fmla="*/ 0 w 1289154"/>
              <a:gd name="connsiteY0" fmla="*/ 0 h 464695"/>
              <a:gd name="connsiteX1" fmla="*/ 1289154 w 1289154"/>
              <a:gd name="connsiteY1" fmla="*/ 464695 h 464695"/>
              <a:gd name="connsiteX0" fmla="*/ 0 w 1289154"/>
              <a:gd name="connsiteY0" fmla="*/ 46176 h 510871"/>
              <a:gd name="connsiteX1" fmla="*/ 1289154 w 1289154"/>
              <a:gd name="connsiteY1" fmla="*/ 510871 h 51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89154" h="510871">
                <a:moveTo>
                  <a:pt x="0" y="46176"/>
                </a:moveTo>
                <a:cubicBezTo>
                  <a:pt x="624590" y="-68749"/>
                  <a:pt x="1009338" y="11199"/>
                  <a:pt x="1289154" y="510871"/>
                </a:cubicBezTo>
              </a:path>
            </a:pathLst>
          </a:custGeom>
          <a:noFill/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EBE4661-AA73-0D44-B64B-9BDBA1B295A0}"/>
              </a:ext>
            </a:extLst>
          </p:cNvPr>
          <p:cNvSpPr/>
          <p:nvPr/>
        </p:nvSpPr>
        <p:spPr>
          <a:xfrm>
            <a:off x="1177444" y="2900191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栈顶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CF29DD1-AA18-AC40-B0C9-A8C1FF43C304}"/>
              </a:ext>
            </a:extLst>
          </p:cNvPr>
          <p:cNvSpPr/>
          <p:nvPr/>
        </p:nvSpPr>
        <p:spPr>
          <a:xfrm>
            <a:off x="1202056" y="5309489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栈底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FF4070E5-9564-4C48-BDB6-56BD3D7EFF67}"/>
              </a:ext>
            </a:extLst>
          </p:cNvPr>
          <p:cNvSpPr/>
          <p:nvPr/>
        </p:nvSpPr>
        <p:spPr>
          <a:xfrm>
            <a:off x="6688736" y="2161396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栈顶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6E936CD-04A4-454C-BFBB-9B598A203571}"/>
              </a:ext>
            </a:extLst>
          </p:cNvPr>
          <p:cNvSpPr/>
          <p:nvPr/>
        </p:nvSpPr>
        <p:spPr>
          <a:xfrm>
            <a:off x="6706695" y="5360420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栈底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1" name="燕尾形 60">
            <a:extLst>
              <a:ext uri="{FF2B5EF4-FFF2-40B4-BE49-F238E27FC236}">
                <a16:creationId xmlns:a16="http://schemas.microsoft.com/office/drawing/2014/main" id="{EE3D6DAF-42AA-AB4A-A55A-BFB40D7021DC}"/>
              </a:ext>
            </a:extLst>
          </p:cNvPr>
          <p:cNvSpPr/>
          <p:nvPr/>
        </p:nvSpPr>
        <p:spPr>
          <a:xfrm>
            <a:off x="2364459" y="3168731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2" name="燕尾形 61">
            <a:extLst>
              <a:ext uri="{FF2B5EF4-FFF2-40B4-BE49-F238E27FC236}">
                <a16:creationId xmlns:a16="http://schemas.microsoft.com/office/drawing/2014/main" id="{1A57D66F-6C52-FC47-B65D-911F3029BBFD}"/>
              </a:ext>
            </a:extLst>
          </p:cNvPr>
          <p:cNvSpPr/>
          <p:nvPr/>
        </p:nvSpPr>
        <p:spPr>
          <a:xfrm>
            <a:off x="7913692" y="2421286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3" name="下箭头 62">
            <a:extLst>
              <a:ext uri="{FF2B5EF4-FFF2-40B4-BE49-F238E27FC236}">
                <a16:creationId xmlns:a16="http://schemas.microsoft.com/office/drawing/2014/main" id="{A62428B4-3D0B-0643-8B19-F81AD33A7BF8}"/>
              </a:ext>
            </a:extLst>
          </p:cNvPr>
          <p:cNvSpPr/>
          <p:nvPr/>
        </p:nvSpPr>
        <p:spPr>
          <a:xfrm rot="16200000">
            <a:off x="6409218" y="869883"/>
            <a:ext cx="322239" cy="1893883"/>
          </a:xfrm>
          <a:prstGeom prst="downArrow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91171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D4420A3-75D0-4C41-8408-CAFEC409956E}"/>
              </a:ext>
            </a:extLst>
          </p:cNvPr>
          <p:cNvSpPr/>
          <p:nvPr/>
        </p:nvSpPr>
        <p:spPr>
          <a:xfrm>
            <a:off x="460892" y="111556"/>
            <a:ext cx="496161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栈与队列（</a:t>
            </a:r>
            <a:r>
              <a:rPr lang="en" altLang="zh-CN" sz="2800" dirty="0">
                <a:solidFill>
                  <a:schemeClr val="bg1"/>
                </a:solidFill>
              </a:rPr>
              <a:t>Stack and Queue</a:t>
            </a:r>
            <a:r>
              <a:rPr lang="zh-CN" altLang="en" sz="2800" dirty="0">
                <a:solidFill>
                  <a:schemeClr val="bg1"/>
                </a:solidFill>
              </a:rPr>
              <a:t>）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091C163-239D-D74D-B749-76C801951ACD}"/>
              </a:ext>
            </a:extLst>
          </p:cNvPr>
          <p:cNvSpPr/>
          <p:nvPr/>
        </p:nvSpPr>
        <p:spPr>
          <a:xfrm>
            <a:off x="1147114" y="1018139"/>
            <a:ext cx="2875068" cy="755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栈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Stack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880BB25-6EBE-C349-B8AA-E6D9D73C740A}"/>
              </a:ext>
            </a:extLst>
          </p:cNvPr>
          <p:cNvSpPr/>
          <p:nvPr/>
        </p:nvSpPr>
        <p:spPr>
          <a:xfrm>
            <a:off x="5405145" y="823169"/>
            <a:ext cx="218865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出栈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pop</a:t>
            </a:r>
            <a:endParaRPr lang="en-US" altLang="zh-CN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下箭头 21">
            <a:extLst>
              <a:ext uri="{FF2B5EF4-FFF2-40B4-BE49-F238E27FC236}">
                <a16:creationId xmlns:a16="http://schemas.microsoft.com/office/drawing/2014/main" id="{7C871A7F-CFDD-EB4C-B5CE-900AE34E90F3}"/>
              </a:ext>
            </a:extLst>
          </p:cNvPr>
          <p:cNvSpPr/>
          <p:nvPr/>
        </p:nvSpPr>
        <p:spPr>
          <a:xfrm rot="16200000">
            <a:off x="6409218" y="869883"/>
            <a:ext cx="322239" cy="1893883"/>
          </a:xfrm>
          <a:prstGeom prst="downArrow">
            <a:avLst/>
          </a:prstGeom>
          <a:gradFill flip="none" rotWithShape="1">
            <a:gsLst>
              <a:gs pos="0">
                <a:schemeClr val="accent4">
                  <a:lumMod val="5000"/>
                  <a:lumOff val="95000"/>
                </a:schemeClr>
              </a:gs>
              <a:gs pos="74000">
                <a:schemeClr val="accent4">
                  <a:lumMod val="45000"/>
                  <a:lumOff val="55000"/>
                </a:schemeClr>
              </a:gs>
              <a:gs pos="83000">
                <a:schemeClr val="accent4">
                  <a:lumMod val="45000"/>
                  <a:lumOff val="55000"/>
                </a:schemeClr>
              </a:gs>
              <a:gs pos="100000">
                <a:schemeClr val="accent4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84FAC1F1-1C2E-3943-BB6E-2043D24D23C5}"/>
              </a:ext>
            </a:extLst>
          </p:cNvPr>
          <p:cNvGrpSpPr/>
          <p:nvPr/>
        </p:nvGrpSpPr>
        <p:grpSpPr>
          <a:xfrm>
            <a:off x="8729494" y="3391841"/>
            <a:ext cx="1304096" cy="2320456"/>
            <a:chOff x="4030822" y="2637536"/>
            <a:chExt cx="457200" cy="182880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44BDCB8-8D72-CE40-B92B-E5F67EF18AB5}"/>
                </a:ext>
              </a:extLst>
            </p:cNvPr>
            <p:cNvSpPr/>
            <p:nvPr/>
          </p:nvSpPr>
          <p:spPr>
            <a:xfrm rot="16200000">
              <a:off x="4030822" y="40091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05C4D104-B777-794A-AE79-D06B74EF02A9}"/>
                </a:ext>
              </a:extLst>
            </p:cNvPr>
            <p:cNvSpPr/>
            <p:nvPr/>
          </p:nvSpPr>
          <p:spPr>
            <a:xfrm rot="16200000">
              <a:off x="4030822" y="35519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481F3D2-CA7E-0B46-951C-A057CBFCA76E}"/>
                </a:ext>
              </a:extLst>
            </p:cNvPr>
            <p:cNvSpPr/>
            <p:nvPr/>
          </p:nvSpPr>
          <p:spPr>
            <a:xfrm rot="16200000">
              <a:off x="4030822" y="30947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105F4BE8-298F-9842-8268-89F74196E41B}"/>
                </a:ext>
              </a:extLst>
            </p:cNvPr>
            <p:cNvSpPr/>
            <p:nvPr/>
          </p:nvSpPr>
          <p:spPr>
            <a:xfrm rot="16200000">
              <a:off x="4030822" y="26375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E29A28E-0A7E-E54B-BE42-6A39DFD2795F}"/>
              </a:ext>
            </a:extLst>
          </p:cNvPr>
          <p:cNvGrpSpPr/>
          <p:nvPr/>
        </p:nvGrpSpPr>
        <p:grpSpPr>
          <a:xfrm>
            <a:off x="8572342" y="2793821"/>
            <a:ext cx="1644418" cy="3178442"/>
            <a:chOff x="3813644" y="2326875"/>
            <a:chExt cx="1036044" cy="4172622"/>
          </a:xfrm>
        </p:grpSpPr>
        <p:cxnSp>
          <p:nvCxnSpPr>
            <p:cNvPr id="14" name="直线连接符 13">
              <a:extLst>
                <a:ext uri="{FF2B5EF4-FFF2-40B4-BE49-F238E27FC236}">
                  <a16:creationId xmlns:a16="http://schemas.microsoft.com/office/drawing/2014/main" id="{A74E0853-9FA2-CA4C-ACE9-C1F11A8E3193}"/>
                </a:ext>
              </a:extLst>
            </p:cNvPr>
            <p:cNvCxnSpPr/>
            <p:nvPr/>
          </p:nvCxnSpPr>
          <p:spPr>
            <a:xfrm rot="16200000" flipH="1">
              <a:off x="1727333" y="4413186"/>
              <a:ext cx="4172622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>
              <a:extLst>
                <a:ext uri="{FF2B5EF4-FFF2-40B4-BE49-F238E27FC236}">
                  <a16:creationId xmlns:a16="http://schemas.microsoft.com/office/drawing/2014/main" id="{DA29426C-8FB0-5245-8B7E-78EAE8389E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13644" y="6455414"/>
              <a:ext cx="103604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连接符 17">
              <a:extLst>
                <a:ext uri="{FF2B5EF4-FFF2-40B4-BE49-F238E27FC236}">
                  <a16:creationId xmlns:a16="http://schemas.microsoft.com/office/drawing/2014/main" id="{AD5FE71C-160F-AF41-A28F-CF21C868A2B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769428" y="4407134"/>
              <a:ext cx="4160520" cy="1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任意形状 35">
            <a:extLst>
              <a:ext uri="{FF2B5EF4-FFF2-40B4-BE49-F238E27FC236}">
                <a16:creationId xmlns:a16="http://schemas.microsoft.com/office/drawing/2014/main" id="{AB872703-1F01-7A46-9227-61D6D2491C81}"/>
              </a:ext>
            </a:extLst>
          </p:cNvPr>
          <p:cNvSpPr/>
          <p:nvPr/>
        </p:nvSpPr>
        <p:spPr>
          <a:xfrm rot="833928">
            <a:off x="4258904" y="2287428"/>
            <a:ext cx="1384257" cy="503389"/>
          </a:xfrm>
          <a:custGeom>
            <a:avLst/>
            <a:gdLst>
              <a:gd name="connsiteX0" fmla="*/ 0 w 1289154"/>
              <a:gd name="connsiteY0" fmla="*/ 5570 h 470265"/>
              <a:gd name="connsiteX1" fmla="*/ 779489 w 1289154"/>
              <a:gd name="connsiteY1" fmla="*/ 65531 h 470265"/>
              <a:gd name="connsiteX2" fmla="*/ 1289154 w 1289154"/>
              <a:gd name="connsiteY2" fmla="*/ 470265 h 470265"/>
              <a:gd name="connsiteX0" fmla="*/ 0 w 1289154"/>
              <a:gd name="connsiteY0" fmla="*/ 5570 h 470265"/>
              <a:gd name="connsiteX1" fmla="*/ 779489 w 1289154"/>
              <a:gd name="connsiteY1" fmla="*/ 65531 h 470265"/>
              <a:gd name="connsiteX2" fmla="*/ 1289154 w 1289154"/>
              <a:gd name="connsiteY2" fmla="*/ 470265 h 470265"/>
              <a:gd name="connsiteX0" fmla="*/ 0 w 1289154"/>
              <a:gd name="connsiteY0" fmla="*/ 0 h 464695"/>
              <a:gd name="connsiteX1" fmla="*/ 1289154 w 1289154"/>
              <a:gd name="connsiteY1" fmla="*/ 464695 h 464695"/>
              <a:gd name="connsiteX0" fmla="*/ 0 w 1289154"/>
              <a:gd name="connsiteY0" fmla="*/ 0 h 464695"/>
              <a:gd name="connsiteX1" fmla="*/ 1289154 w 1289154"/>
              <a:gd name="connsiteY1" fmla="*/ 464695 h 464695"/>
              <a:gd name="connsiteX0" fmla="*/ 0 w 1289154"/>
              <a:gd name="connsiteY0" fmla="*/ 46176 h 510871"/>
              <a:gd name="connsiteX1" fmla="*/ 1289154 w 1289154"/>
              <a:gd name="connsiteY1" fmla="*/ 510871 h 510871"/>
              <a:gd name="connsiteX0" fmla="*/ 0 w 1384257"/>
              <a:gd name="connsiteY0" fmla="*/ 118652 h 343621"/>
              <a:gd name="connsiteX1" fmla="*/ 1384257 w 1384257"/>
              <a:gd name="connsiteY1" fmla="*/ 343621 h 343621"/>
              <a:gd name="connsiteX0" fmla="*/ 0 w 1384257"/>
              <a:gd name="connsiteY0" fmla="*/ 240231 h 465200"/>
              <a:gd name="connsiteX1" fmla="*/ 1384257 w 1384257"/>
              <a:gd name="connsiteY1" fmla="*/ 465200 h 465200"/>
              <a:gd name="connsiteX0" fmla="*/ 0 w 1384257"/>
              <a:gd name="connsiteY0" fmla="*/ 278420 h 503389"/>
              <a:gd name="connsiteX1" fmla="*/ 1384257 w 1384257"/>
              <a:gd name="connsiteY1" fmla="*/ 503389 h 503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84257" h="503389">
                <a:moveTo>
                  <a:pt x="0" y="278420"/>
                </a:moveTo>
                <a:cubicBezTo>
                  <a:pt x="428964" y="-127827"/>
                  <a:pt x="1290154" y="-119450"/>
                  <a:pt x="1384257" y="503389"/>
                </a:cubicBezTo>
              </a:path>
            </a:pathLst>
          </a:custGeom>
          <a:noFill/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5EBE4661-AA73-0D44-B64B-9BDBA1B295A0}"/>
              </a:ext>
            </a:extLst>
          </p:cNvPr>
          <p:cNvSpPr/>
          <p:nvPr/>
        </p:nvSpPr>
        <p:spPr>
          <a:xfrm>
            <a:off x="6564803" y="2900191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栈顶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4CF29DD1-AA18-AC40-B0C9-A8C1FF43C304}"/>
              </a:ext>
            </a:extLst>
          </p:cNvPr>
          <p:cNvSpPr/>
          <p:nvPr/>
        </p:nvSpPr>
        <p:spPr>
          <a:xfrm>
            <a:off x="6589415" y="5309489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栈底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1" name="燕尾形 60">
            <a:extLst>
              <a:ext uri="{FF2B5EF4-FFF2-40B4-BE49-F238E27FC236}">
                <a16:creationId xmlns:a16="http://schemas.microsoft.com/office/drawing/2014/main" id="{EE3D6DAF-42AA-AB4A-A55A-BFB40D7021DC}"/>
              </a:ext>
            </a:extLst>
          </p:cNvPr>
          <p:cNvSpPr/>
          <p:nvPr/>
        </p:nvSpPr>
        <p:spPr>
          <a:xfrm>
            <a:off x="7751818" y="3168731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2747D9A-1820-A847-996B-F1E61E938924}"/>
              </a:ext>
            </a:extLst>
          </p:cNvPr>
          <p:cNvGrpSpPr/>
          <p:nvPr/>
        </p:nvGrpSpPr>
        <p:grpSpPr>
          <a:xfrm>
            <a:off x="3337262" y="2707604"/>
            <a:ext cx="1304096" cy="3004694"/>
            <a:chOff x="4030822" y="2098274"/>
            <a:chExt cx="457200" cy="2368062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242B82DC-762B-C145-B801-C8DC15CD1BAA}"/>
                </a:ext>
              </a:extLst>
            </p:cNvPr>
            <p:cNvSpPr/>
            <p:nvPr/>
          </p:nvSpPr>
          <p:spPr>
            <a:xfrm rot="16200000">
              <a:off x="4030822" y="40091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2C0BE0B7-1334-7C4F-95FE-CC0EC5510DA3}"/>
                </a:ext>
              </a:extLst>
            </p:cNvPr>
            <p:cNvSpPr/>
            <p:nvPr/>
          </p:nvSpPr>
          <p:spPr>
            <a:xfrm rot="16200000">
              <a:off x="4030822" y="35519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DD345792-6A4B-FE49-A93A-1DE0A14CDF7B}"/>
                </a:ext>
              </a:extLst>
            </p:cNvPr>
            <p:cNvSpPr/>
            <p:nvPr/>
          </p:nvSpPr>
          <p:spPr>
            <a:xfrm rot="16200000">
              <a:off x="4030822" y="30947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D5E5F57-A7E2-E841-8444-FE531646973C}"/>
                </a:ext>
              </a:extLst>
            </p:cNvPr>
            <p:cNvSpPr/>
            <p:nvPr/>
          </p:nvSpPr>
          <p:spPr>
            <a:xfrm rot="16200000">
              <a:off x="4030822" y="2637536"/>
              <a:ext cx="457200" cy="4572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60000"/>
                    <a:lumOff val="40000"/>
                  </a:schemeClr>
                </a:gs>
                <a:gs pos="100000">
                  <a:schemeClr val="accent1">
                    <a:lumMod val="75000"/>
                    <a:tint val="23500"/>
                    <a:satMod val="160000"/>
                  </a:schemeClr>
                </a:gs>
              </a:gsLst>
              <a:lin ang="2700000" scaled="1"/>
              <a:tileRect/>
            </a:gra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D73E09AA-B894-4C41-A6D9-5201F73B18D6}"/>
                </a:ext>
              </a:extLst>
            </p:cNvPr>
            <p:cNvSpPr/>
            <p:nvPr/>
          </p:nvSpPr>
          <p:spPr>
            <a:xfrm rot="16200000">
              <a:off x="4030822" y="2098274"/>
              <a:ext cx="457200" cy="457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effectLst>
              <a:outerShdw blurRad="50800" dist="635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E1117B10-35D0-E642-939D-F8AA86C4B381}"/>
              </a:ext>
            </a:extLst>
          </p:cNvPr>
          <p:cNvGrpSpPr/>
          <p:nvPr/>
        </p:nvGrpSpPr>
        <p:grpSpPr>
          <a:xfrm>
            <a:off x="3180110" y="2793821"/>
            <a:ext cx="1644418" cy="3178442"/>
            <a:chOff x="3813644" y="2326875"/>
            <a:chExt cx="1036044" cy="4172622"/>
          </a:xfrm>
        </p:grpSpPr>
        <p:cxnSp>
          <p:nvCxnSpPr>
            <p:cNvPr id="45" name="直线连接符 44">
              <a:extLst>
                <a:ext uri="{FF2B5EF4-FFF2-40B4-BE49-F238E27FC236}">
                  <a16:creationId xmlns:a16="http://schemas.microsoft.com/office/drawing/2014/main" id="{DC53E6D5-2C74-4F4D-8581-9DA6BB0A00AE}"/>
                </a:ext>
              </a:extLst>
            </p:cNvPr>
            <p:cNvCxnSpPr/>
            <p:nvPr/>
          </p:nvCxnSpPr>
          <p:spPr>
            <a:xfrm rot="16200000" flipH="1">
              <a:off x="1727333" y="4413186"/>
              <a:ext cx="4172622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线连接符 46">
              <a:extLst>
                <a:ext uri="{FF2B5EF4-FFF2-40B4-BE49-F238E27FC236}">
                  <a16:creationId xmlns:a16="http://schemas.microsoft.com/office/drawing/2014/main" id="{09024C76-78D9-004B-8399-7643472577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13644" y="6455414"/>
              <a:ext cx="103604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线连接符 47">
              <a:extLst>
                <a:ext uri="{FF2B5EF4-FFF2-40B4-BE49-F238E27FC236}">
                  <a16:creationId xmlns:a16="http://schemas.microsoft.com/office/drawing/2014/main" id="{5AEE4FA1-3379-D04D-A14D-4C678800A8A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2769428" y="4407134"/>
              <a:ext cx="4160520" cy="1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矩形 57">
            <a:extLst>
              <a:ext uri="{FF2B5EF4-FFF2-40B4-BE49-F238E27FC236}">
                <a16:creationId xmlns:a16="http://schemas.microsoft.com/office/drawing/2014/main" id="{FF4070E5-9564-4C48-BDB6-56BD3D7EFF67}"/>
              </a:ext>
            </a:extLst>
          </p:cNvPr>
          <p:cNvSpPr/>
          <p:nvPr/>
        </p:nvSpPr>
        <p:spPr>
          <a:xfrm>
            <a:off x="1294297" y="2161396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栈顶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56E936CD-04A4-454C-BFBB-9B598A203571}"/>
              </a:ext>
            </a:extLst>
          </p:cNvPr>
          <p:cNvSpPr/>
          <p:nvPr/>
        </p:nvSpPr>
        <p:spPr>
          <a:xfrm>
            <a:off x="1312256" y="5360420"/>
            <a:ext cx="1405912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栈底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2" name="燕尾形 61">
            <a:extLst>
              <a:ext uri="{FF2B5EF4-FFF2-40B4-BE49-F238E27FC236}">
                <a16:creationId xmlns:a16="http://schemas.microsoft.com/office/drawing/2014/main" id="{1A57D66F-6C52-FC47-B65D-911F3029BBFD}"/>
              </a:ext>
            </a:extLst>
          </p:cNvPr>
          <p:cNvSpPr/>
          <p:nvPr/>
        </p:nvSpPr>
        <p:spPr>
          <a:xfrm>
            <a:off x="2519253" y="2421286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880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D5118D1-BCD1-E145-B6D5-11D2E3B84C60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8579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9288323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D1D494F-3BA3-7C4B-B743-83C11DB2E2BC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9669554-54B7-F744-AB58-0BB44509A96F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15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4B21384-A45E-8A41-AEDD-9D4F57D3A455}"/>
              </a:ext>
            </a:extLst>
          </p:cNvPr>
          <p:cNvSpPr/>
          <p:nvPr/>
        </p:nvSpPr>
        <p:spPr>
          <a:xfrm>
            <a:off x="1937752" y="1411484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48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D43BE53-1C05-554A-9E59-756CF038C70A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99C143D-0AEB-884A-8EF1-1FC672162688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25557488-E414-BC4F-8B33-F3B5ED3F280A}"/>
              </a:ext>
            </a:extLst>
          </p:cNvPr>
          <p:cNvSpPr/>
          <p:nvPr/>
        </p:nvSpPr>
        <p:spPr>
          <a:xfrm>
            <a:off x="11616732" y="6178774"/>
            <a:ext cx="537327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 ]</a:t>
            </a:r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A4BEEA99-7215-1E4D-B4F8-F89FF00C68BB}"/>
              </a:ext>
            </a:extLst>
          </p:cNvPr>
          <p:cNvCxnSpPr/>
          <p:nvPr/>
        </p:nvCxnSpPr>
        <p:spPr>
          <a:xfrm>
            <a:off x="9115064" y="1162194"/>
            <a:ext cx="0" cy="274832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862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14927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9772264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accent1">
                    <a:lumMod val="50000"/>
                  </a:schemeClr>
                </a:solidFill>
              </a:rPr>
              <a:t>`</a:t>
            </a:r>
            <a:endParaRPr kumimoji="1"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27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A588675A-C054-5243-89E5-E9A7623AD6C9}"/>
              </a:ext>
            </a:extLst>
          </p:cNvPr>
          <p:cNvSpPr/>
          <p:nvPr/>
        </p:nvSpPr>
        <p:spPr>
          <a:xfrm>
            <a:off x="6695403" y="2034435"/>
            <a:ext cx="1156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.pop()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2FC12D5-BC88-3D4B-8887-C34D236E88B1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FFDFBB9-2E79-2F47-BA73-1AB17C268BE4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6C1DA48-6361-3B43-BFF3-DA6EA1865410}"/>
              </a:ext>
            </a:extLst>
          </p:cNvPr>
          <p:cNvSpPr/>
          <p:nvPr/>
        </p:nvSpPr>
        <p:spPr>
          <a:xfrm>
            <a:off x="11616732" y="6178774"/>
            <a:ext cx="537327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 ]</a:t>
            </a:r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1215F865-CDD4-FB45-81C2-25BC8337DFFB}"/>
              </a:ext>
            </a:extLst>
          </p:cNvPr>
          <p:cNvCxnSpPr/>
          <p:nvPr/>
        </p:nvCxnSpPr>
        <p:spPr>
          <a:xfrm>
            <a:off x="9763219" y="1162194"/>
            <a:ext cx="0" cy="274832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1FA16C6F-9A61-FD4D-8549-2796960D1FA3}"/>
              </a:ext>
            </a:extLst>
          </p:cNvPr>
          <p:cNvSpPr/>
          <p:nvPr/>
        </p:nvSpPr>
        <p:spPr>
          <a:xfrm>
            <a:off x="9913778" y="803768"/>
            <a:ext cx="73770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ind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624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4C38DE4-A1C3-9544-9338-E0EAE29AD491}"/>
              </a:ext>
            </a:extLst>
          </p:cNvPr>
          <p:cNvSpPr/>
          <p:nvPr/>
        </p:nvSpPr>
        <p:spPr>
          <a:xfrm>
            <a:off x="460892" y="111556"/>
            <a:ext cx="3114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问题提出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D01538-C515-6645-AAA2-CCE7521D7FF3}"/>
              </a:ext>
            </a:extLst>
          </p:cNvPr>
          <p:cNvSpPr/>
          <p:nvPr/>
        </p:nvSpPr>
        <p:spPr>
          <a:xfrm>
            <a:off x="1708403" y="1153537"/>
            <a:ext cx="8775194" cy="4550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给定一个列表 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其中均为不重复的正整数，一个目标值 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找出列表中，所有相加和为目标数的组合，输出其所在位置。</a:t>
            </a: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输入 </a:t>
            </a:r>
          </a:p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</a:p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85A343-CFB7-AF44-B9D9-7B0DBC05FA0A}"/>
              </a:ext>
            </a:extLst>
          </p:cNvPr>
          <p:cNvSpPr/>
          <p:nvPr/>
        </p:nvSpPr>
        <p:spPr>
          <a:xfrm>
            <a:off x="7384679" y="3759263"/>
            <a:ext cx="3421536" cy="2611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输出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4]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[3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4]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5]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AAC1B94-01C9-3445-B842-0D90F94CFD4E}"/>
              </a:ext>
            </a:extLst>
          </p:cNvPr>
          <p:cNvSpPr/>
          <p:nvPr/>
        </p:nvSpPr>
        <p:spPr>
          <a:xfrm>
            <a:off x="944505" y="6073503"/>
            <a:ext cx="6440174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Leetcode.com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力扣  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leetcode-cn.com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645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236497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24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B236850-E716-8941-ACD4-E8DBD1C60E45}"/>
              </a:ext>
            </a:extLst>
          </p:cNvPr>
          <p:cNvSpPr/>
          <p:nvPr/>
        </p:nvSpPr>
        <p:spPr>
          <a:xfrm>
            <a:off x="6695403" y="2034435"/>
            <a:ext cx="1156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.pop()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B84E772-0952-A74E-84CF-23ACA88D910C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AE53123-BFCB-ED47-BF08-4ACF61B0C145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81B2AFF-6558-D74A-BB7E-41111EA1D796}"/>
              </a:ext>
            </a:extLst>
          </p:cNvPr>
          <p:cNvSpPr/>
          <p:nvPr/>
        </p:nvSpPr>
        <p:spPr>
          <a:xfrm>
            <a:off x="11616732" y="6178774"/>
            <a:ext cx="537327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 ]</a:t>
            </a:r>
          </a:p>
        </p:txBody>
      </p:sp>
    </p:spTree>
    <p:extLst>
      <p:ext uri="{BB962C8B-B14F-4D97-AF65-F5344CB8AC3E}">
        <p14:creationId xmlns:p14="http://schemas.microsoft.com/office/powerpoint/2010/main" val="2217271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634380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BC58961-FEE6-EB44-814F-BC0C2B49CC25}"/>
              </a:ext>
            </a:extLst>
          </p:cNvPr>
          <p:cNvSpPr/>
          <p:nvPr/>
        </p:nvSpPr>
        <p:spPr>
          <a:xfrm>
            <a:off x="4775678" y="1610524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15E60C1-87D4-3F4B-B1F3-2C8CA4EEB28F}"/>
              </a:ext>
            </a:extLst>
          </p:cNvPr>
          <p:cNvSpPr/>
          <p:nvPr/>
        </p:nvSpPr>
        <p:spPr>
          <a:xfrm>
            <a:off x="6695403" y="2034435"/>
            <a:ext cx="1156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.pop()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ECA058C-43CF-F24C-BE2D-1FBB3A994336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F15F810D-2B31-EB47-9744-866BD2ECC691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00D58D4-1734-4843-BFBA-701C4BE8E4BD}"/>
              </a:ext>
            </a:extLst>
          </p:cNvPr>
          <p:cNvSpPr/>
          <p:nvPr/>
        </p:nvSpPr>
        <p:spPr>
          <a:xfrm>
            <a:off x="10877748" y="6178774"/>
            <a:ext cx="1276311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383B07AF-CD00-B148-8B94-F12000E5B963}"/>
              </a:ext>
            </a:extLst>
          </p:cNvPr>
          <p:cNvCxnSpPr/>
          <p:nvPr/>
        </p:nvCxnSpPr>
        <p:spPr>
          <a:xfrm>
            <a:off x="10634380" y="1183495"/>
            <a:ext cx="0" cy="274832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4505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022911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18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32C1712-4A1E-4740-9334-25FF07A3E393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263A8AA-490B-0C4B-9757-991F8CBC9887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AC6F7FD-9E24-EA43-8DF7-D8D4FB366AA1}"/>
              </a:ext>
            </a:extLst>
          </p:cNvPr>
          <p:cNvSpPr/>
          <p:nvPr/>
        </p:nvSpPr>
        <p:spPr>
          <a:xfrm>
            <a:off x="10877748" y="6178774"/>
            <a:ext cx="1276311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338349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16946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416806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20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D4EECA2-B6A6-B14C-A809-6818B78D58E4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D4C01D6-06DF-EF4B-8DB8-331334A6A19B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D3751A6-1543-BB4E-B022-E322906EBC2A}"/>
              </a:ext>
            </a:extLst>
          </p:cNvPr>
          <p:cNvSpPr/>
          <p:nvPr/>
        </p:nvSpPr>
        <p:spPr>
          <a:xfrm>
            <a:off x="10877748" y="6178774"/>
            <a:ext cx="1276311" cy="58477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314552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003658"/>
            <a:ext cx="21130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788949" y="1538083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345827" y="1780698"/>
            <a:ext cx="358463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8761632-2A77-064F-A799-C1286FE882E9}"/>
              </a:ext>
            </a:extLst>
          </p:cNvPr>
          <p:cNvSpPr/>
          <p:nvPr/>
        </p:nvSpPr>
        <p:spPr>
          <a:xfrm>
            <a:off x="4775678" y="1610524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9EBC9CC-6F05-F843-B77E-20F4A66AF926}"/>
              </a:ext>
            </a:extLst>
          </p:cNvPr>
          <p:cNvSpPr/>
          <p:nvPr/>
        </p:nvSpPr>
        <p:spPr>
          <a:xfrm>
            <a:off x="10839651" y="1122246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Next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40687E5-B857-C447-BD2E-05BB358E09D4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E0A68CB-FBAD-7544-A443-D96893F8F83E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10A94CB-FEFF-6944-8E2F-42157FC2065D}"/>
              </a:ext>
            </a:extLst>
          </p:cNvPr>
          <p:cNvSpPr/>
          <p:nvPr/>
        </p:nvSpPr>
        <p:spPr>
          <a:xfrm>
            <a:off x="10040980" y="5686331"/>
            <a:ext cx="2113079" cy="1077218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42661E2F-DDB8-6548-982C-55CE6696E407}"/>
              </a:ext>
            </a:extLst>
          </p:cNvPr>
          <p:cNvCxnSpPr/>
          <p:nvPr/>
        </p:nvCxnSpPr>
        <p:spPr>
          <a:xfrm>
            <a:off x="2135908" y="1780698"/>
            <a:ext cx="0" cy="274832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13451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8579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9764423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12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4D4B429-6A54-DF40-AFAC-166861828D22}"/>
              </a:ext>
            </a:extLst>
          </p:cNvPr>
          <p:cNvSpPr/>
          <p:nvPr/>
        </p:nvSpPr>
        <p:spPr>
          <a:xfrm>
            <a:off x="1937752" y="1411484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33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88386C2-09A4-9B42-8BAC-3853D4947625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B5503B2-08E4-654C-A0D6-169A8DCA0FD3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A40235A-462E-4A43-BEDD-BDC179C1C3FE}"/>
              </a:ext>
            </a:extLst>
          </p:cNvPr>
          <p:cNvSpPr/>
          <p:nvPr/>
        </p:nvSpPr>
        <p:spPr>
          <a:xfrm>
            <a:off x="10040980" y="5686331"/>
            <a:ext cx="2113079" cy="1077218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795872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200522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7CE9B7E-4B4F-0D49-A702-60094FA6E4EA}"/>
              </a:ext>
            </a:extLst>
          </p:cNvPr>
          <p:cNvSpPr/>
          <p:nvPr/>
        </p:nvSpPr>
        <p:spPr>
          <a:xfrm>
            <a:off x="4871918" y="2295362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27702FF-292A-2940-AEDC-E20033B79F9B}"/>
              </a:ext>
            </a:extLst>
          </p:cNvPr>
          <p:cNvSpPr/>
          <p:nvPr/>
        </p:nvSpPr>
        <p:spPr>
          <a:xfrm>
            <a:off x="6695403" y="2765891"/>
            <a:ext cx="1156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.pop()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D0D9BED-5DF9-3F44-B247-748E5940FEB8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FC8775B-440B-1D4E-8629-C52647DC8C06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413A96F-C86D-964E-95FA-D42FE983266E}"/>
              </a:ext>
            </a:extLst>
          </p:cNvPr>
          <p:cNvSpPr/>
          <p:nvPr/>
        </p:nvSpPr>
        <p:spPr>
          <a:xfrm>
            <a:off x="10040980" y="5193889"/>
            <a:ext cx="2113079" cy="1569660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52712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1276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622552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18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550E50A-9938-A443-A64C-FEA955D291B6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4EA50F4-FA9C-FE40-8DF8-AEF41D4DDDE8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1EC1369-6876-124B-976A-D0020867F882}"/>
              </a:ext>
            </a:extLst>
          </p:cNvPr>
          <p:cNvSpPr/>
          <p:nvPr/>
        </p:nvSpPr>
        <p:spPr>
          <a:xfrm>
            <a:off x="10040980" y="4701446"/>
            <a:ext cx="2113079" cy="2062103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7051200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16946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055387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3F8FA4B1-7BC4-1541-A4C0-7772AE041320}"/>
              </a:ext>
            </a:extLst>
          </p:cNvPr>
          <p:cNvSpPr/>
          <p:nvPr/>
        </p:nvSpPr>
        <p:spPr>
          <a:xfrm>
            <a:off x="4871918" y="2295362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6020003-EF6F-8A42-B89F-B742DE6E85E0}"/>
              </a:ext>
            </a:extLst>
          </p:cNvPr>
          <p:cNvSpPr/>
          <p:nvPr/>
        </p:nvSpPr>
        <p:spPr>
          <a:xfrm>
            <a:off x="7015738" y="2765891"/>
            <a:ext cx="11560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.pop()</a:t>
            </a:r>
            <a:endParaRPr lang="zh-CN" altLang="en-US" sz="2800" b="1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16FB476-E1B7-E844-9EC2-CBFFD4C34370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A90F970-46DF-AF47-9EBF-79F0ABA2CA00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E227B23-D9A3-3245-BDDD-2E4798AE0397}"/>
              </a:ext>
            </a:extLst>
          </p:cNvPr>
          <p:cNvSpPr/>
          <p:nvPr/>
        </p:nvSpPr>
        <p:spPr>
          <a:xfrm>
            <a:off x="10040980" y="4701446"/>
            <a:ext cx="2113079" cy="2062103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253911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16946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435215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20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0FF5460-314B-F448-853A-C2903394A1B5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3CE1C5D-0EBE-3F49-A179-A63FD6361C76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188737D1-BE4A-714B-880F-C17E4343DF1F}"/>
              </a:ext>
            </a:extLst>
          </p:cNvPr>
          <p:cNvSpPr/>
          <p:nvPr/>
        </p:nvSpPr>
        <p:spPr>
          <a:xfrm>
            <a:off x="10040980" y="4701446"/>
            <a:ext cx="2113079" cy="2062103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86662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27FF66A-1E76-514F-9913-FE3B225BC92F}"/>
              </a:ext>
            </a:extLst>
          </p:cNvPr>
          <p:cNvSpPr/>
          <p:nvPr/>
        </p:nvSpPr>
        <p:spPr>
          <a:xfrm>
            <a:off x="5772351" y="6110863"/>
            <a:ext cx="61879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2400" dirty="0">
                <a:hlinkClick r:id="rId2"/>
              </a:rPr>
              <a:t>https://leetcode-cn.com/problems/two-sum/</a:t>
            </a:r>
            <a:endParaRPr lang="zh-CN" altLang="en-US" sz="2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98B2CF3-A338-5D4B-95EE-E7ABC1D2A23E}"/>
              </a:ext>
            </a:extLst>
          </p:cNvPr>
          <p:cNvSpPr/>
          <p:nvPr/>
        </p:nvSpPr>
        <p:spPr>
          <a:xfrm>
            <a:off x="460892" y="111556"/>
            <a:ext cx="3114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问题提出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B273D30-F266-B648-ADB6-F84C9701799E}"/>
              </a:ext>
            </a:extLst>
          </p:cNvPr>
          <p:cNvSpPr/>
          <p:nvPr/>
        </p:nvSpPr>
        <p:spPr>
          <a:xfrm>
            <a:off x="1708403" y="1559937"/>
            <a:ext cx="8775194" cy="4550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给定一个整数数组 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nums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和一个目标值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target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，请你在该数组中找出和为目标值的那 两个 整数，并返回他们的数组下标。</a:t>
            </a: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给定 </a:t>
            </a:r>
            <a:r>
              <a:rPr lang="en" altLang="zh-CN" sz="2800" dirty="0" err="1">
                <a:solidFill>
                  <a:schemeClr val="accent1">
                    <a:lumMod val="50000"/>
                  </a:schemeClr>
                </a:solidFill>
              </a:rPr>
              <a:t>nums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 = [2, 7, 11, 15]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target = 9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因为 </a:t>
            </a:r>
            <a:r>
              <a:rPr lang="en" altLang="zh-CN" sz="2800" dirty="0" err="1">
                <a:solidFill>
                  <a:schemeClr val="accent1">
                    <a:lumMod val="50000"/>
                  </a:schemeClr>
                </a:solidFill>
              </a:rPr>
              <a:t>nums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[0] + </a:t>
            </a:r>
            <a:r>
              <a:rPr lang="en" altLang="zh-CN" sz="2800" dirty="0" err="1">
                <a:solidFill>
                  <a:schemeClr val="accent1">
                    <a:lumMod val="50000"/>
                  </a:schemeClr>
                </a:solidFill>
              </a:rPr>
              <a:t>nums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[1] = 2 + 7 = 9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所以返回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[0, 1]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FFDA84-73BB-1D4B-BBF3-F80D6CACE641}"/>
              </a:ext>
            </a:extLst>
          </p:cNvPr>
          <p:cNvSpPr/>
          <p:nvPr/>
        </p:nvSpPr>
        <p:spPr>
          <a:xfrm>
            <a:off x="526028" y="955134"/>
            <a:ext cx="23647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00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1. 两数之和</a:t>
            </a:r>
          </a:p>
        </p:txBody>
      </p:sp>
    </p:spTree>
    <p:extLst>
      <p:ext uri="{BB962C8B-B14F-4D97-AF65-F5344CB8AC3E}">
        <p14:creationId xmlns:p14="http://schemas.microsoft.com/office/powerpoint/2010/main" val="3072884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2735114"/>
            <a:ext cx="21130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1788949" y="2314357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8980617" y="2556972"/>
            <a:ext cx="2949846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F355E6D-B14E-E54F-BEEE-ACDD23BDC990}"/>
              </a:ext>
            </a:extLst>
          </p:cNvPr>
          <p:cNvSpPr/>
          <p:nvPr/>
        </p:nvSpPr>
        <p:spPr>
          <a:xfrm>
            <a:off x="4871918" y="2295362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DB05AE-E025-5B42-907F-B919155D2F76}"/>
              </a:ext>
            </a:extLst>
          </p:cNvPr>
          <p:cNvSpPr/>
          <p:nvPr/>
        </p:nvSpPr>
        <p:spPr>
          <a:xfrm>
            <a:off x="10839651" y="1912445"/>
            <a:ext cx="9028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Next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0495195-E187-284C-9DF1-3446A7EDA1F7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9ABAE823-95BC-5240-865C-0819EC8FBCD1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FE1B7DB-5114-8C49-8B0B-C28A1F3FD95A}"/>
              </a:ext>
            </a:extLst>
          </p:cNvPr>
          <p:cNvSpPr/>
          <p:nvPr/>
        </p:nvSpPr>
        <p:spPr>
          <a:xfrm>
            <a:off x="10040980" y="4209004"/>
            <a:ext cx="2113079" cy="255454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0695790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3539052"/>
            <a:ext cx="6415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196604" y="3153175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9615406" y="3371990"/>
            <a:ext cx="2315057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F355E6D-B14E-E54F-BEEE-ACDD23BDC990}"/>
              </a:ext>
            </a:extLst>
          </p:cNvPr>
          <p:cNvSpPr/>
          <p:nvPr/>
        </p:nvSpPr>
        <p:spPr>
          <a:xfrm>
            <a:off x="1827251" y="3308219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5F7EF6E-44A0-7540-881A-1E1670FA58DF}"/>
              </a:ext>
            </a:extLst>
          </p:cNvPr>
          <p:cNvSpPr/>
          <p:nvPr/>
        </p:nvSpPr>
        <p:spPr>
          <a:xfrm>
            <a:off x="1937752" y="1411484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D3FA866-9787-8E41-8CBA-35DDAC8C6576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A3276D59-8850-CF41-856C-A882BFE296CC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783854B-A6DE-4149-89F6-8CCFEA963863}"/>
              </a:ext>
            </a:extLst>
          </p:cNvPr>
          <p:cNvSpPr/>
          <p:nvPr/>
        </p:nvSpPr>
        <p:spPr>
          <a:xfrm>
            <a:off x="10040980" y="4209004"/>
            <a:ext cx="2113079" cy="255454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5DF0B98D-1071-4546-B74E-E62ECC14A87F}"/>
              </a:ext>
            </a:extLst>
          </p:cNvPr>
          <p:cNvCxnSpPr/>
          <p:nvPr/>
        </p:nvCxnSpPr>
        <p:spPr>
          <a:xfrm>
            <a:off x="2556627" y="1997830"/>
            <a:ext cx="0" cy="2748320"/>
          </a:xfrm>
          <a:prstGeom prst="line">
            <a:avLst/>
          </a:prstGeom>
          <a:ln w="28575">
            <a:solidFill>
              <a:schemeClr val="accent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6784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19DDDF8-AA81-534F-BBFC-FFBB130D85D2}"/>
              </a:ext>
            </a:extLst>
          </p:cNvPr>
          <p:cNvSpPr/>
          <p:nvPr/>
        </p:nvSpPr>
        <p:spPr>
          <a:xfrm>
            <a:off x="8894467" y="111556"/>
            <a:ext cx="1627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﻿ListCount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7EC62EB-C3C3-BC44-9F7D-47F4EA953C50}"/>
              </a:ext>
            </a:extLst>
          </p:cNvPr>
          <p:cNvSpPr/>
          <p:nvPr/>
        </p:nvSpPr>
        <p:spPr>
          <a:xfrm>
            <a:off x="460892" y="111556"/>
            <a:ext cx="59506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﻿</a:t>
            </a:r>
            <a:r>
              <a:rPr lang="en-US" altLang="zh-CN" sz="2800" dirty="0" err="1">
                <a:solidFill>
                  <a:schemeClr val="bg1"/>
                </a:solidFill>
              </a:rPr>
              <a:t>L_sort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﻿[</a:t>
            </a:r>
            <a:r>
              <a:rPr lang="en-US" altLang="zh-CN" sz="2800" dirty="0">
                <a:solidFill>
                  <a:schemeClr val="bg1"/>
                </a:solidFill>
              </a:rPr>
              <a:t>15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12</a:t>
            </a:r>
            <a:r>
              <a:rPr lang="zh-CN" altLang="en-US" sz="2800" dirty="0">
                <a:solidFill>
                  <a:schemeClr val="bg1"/>
                </a:solidFill>
              </a:rPr>
              <a:t>, 9, </a:t>
            </a:r>
            <a:r>
              <a:rPr lang="en-US" altLang="zh-CN" sz="2800" dirty="0">
                <a:solidFill>
                  <a:schemeClr val="bg1"/>
                </a:solidFill>
              </a:rPr>
              <a:t>6</a:t>
            </a:r>
            <a:r>
              <a:rPr lang="zh-CN" altLang="en-US" sz="2800" dirty="0">
                <a:solidFill>
                  <a:schemeClr val="bg1"/>
                </a:solidFill>
              </a:rPr>
              <a:t>, </a:t>
            </a:r>
            <a:r>
              <a:rPr lang="en-US" altLang="zh-CN" sz="2800" dirty="0">
                <a:solidFill>
                  <a:schemeClr val="bg1"/>
                </a:solidFill>
              </a:rPr>
              <a:t>3,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2,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1</a:t>
            </a:r>
            <a:r>
              <a:rPr lang="zh-CN" altLang="en-US" sz="2800" dirty="0">
                <a:solidFill>
                  <a:schemeClr val="bg1"/>
                </a:solidFill>
              </a:rPr>
              <a:t>]        </a:t>
            </a:r>
            <a:r>
              <a:rPr lang="en-US" altLang="zh-CN" sz="2800" dirty="0">
                <a:solidFill>
                  <a:schemeClr val="bg1"/>
                </a:solidFill>
              </a:rPr>
              <a:t>T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: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21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A98599F-8C31-B944-9419-AC5F9C197407}"/>
              </a:ext>
            </a:extLst>
          </p:cNvPr>
          <p:cNvSpPr/>
          <p:nvPr/>
        </p:nvSpPr>
        <p:spPr>
          <a:xfrm>
            <a:off x="5209511" y="3539052"/>
            <a:ext cx="6415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10DC210-39FF-6940-947F-A10040F43173}"/>
              </a:ext>
            </a:extLst>
          </p:cNvPr>
          <p:cNvSpPr/>
          <p:nvPr/>
        </p:nvSpPr>
        <p:spPr>
          <a:xfrm>
            <a:off x="981031" y="1886167"/>
            <a:ext cx="3877422" cy="2971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下箭头 10">
            <a:extLst>
              <a:ext uri="{FF2B5EF4-FFF2-40B4-BE49-F238E27FC236}">
                <a16:creationId xmlns:a16="http://schemas.microsoft.com/office/drawing/2014/main" id="{29A68FF7-2168-6D4D-BCD2-8BF99B846D71}"/>
              </a:ext>
            </a:extLst>
          </p:cNvPr>
          <p:cNvSpPr/>
          <p:nvPr/>
        </p:nvSpPr>
        <p:spPr>
          <a:xfrm>
            <a:off x="10196604" y="3153175"/>
            <a:ext cx="283028" cy="334051"/>
          </a:xfrm>
          <a:prstGeom prst="down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3F3688-519A-A442-B07A-C6BABE3D6D14}"/>
              </a:ext>
            </a:extLst>
          </p:cNvPr>
          <p:cNvSpPr/>
          <p:nvPr/>
        </p:nvSpPr>
        <p:spPr>
          <a:xfrm>
            <a:off x="357793" y="1878296"/>
            <a:ext cx="401072" cy="37105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67C73E0-6021-B147-805B-D5FCD7E40D3A}"/>
              </a:ext>
            </a:extLst>
          </p:cNvPr>
          <p:cNvSpPr/>
          <p:nvPr/>
        </p:nvSpPr>
        <p:spPr>
          <a:xfrm>
            <a:off x="9615406" y="3371990"/>
            <a:ext cx="2315057" cy="755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﻿[9,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,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45BB31-F9C2-074A-AC32-75E69BBBA805}"/>
              </a:ext>
            </a:extLst>
          </p:cNvPr>
          <p:cNvSpPr/>
          <p:nvPr/>
        </p:nvSpPr>
        <p:spPr>
          <a:xfrm>
            <a:off x="2164844" y="826709"/>
            <a:ext cx="10246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L_list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5D8D2A9-B704-7642-92B9-3774FD7F5541}"/>
              </a:ext>
            </a:extLst>
          </p:cNvPr>
          <p:cNvSpPr/>
          <p:nvPr/>
        </p:nvSpPr>
        <p:spPr>
          <a:xfrm>
            <a:off x="5920992" y="826709"/>
            <a:ext cx="15488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L_count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7BBB795-854A-ED40-9ABB-7A66E026ADF3}"/>
              </a:ext>
            </a:extLst>
          </p:cNvPr>
          <p:cNvSpPr/>
          <p:nvPr/>
        </p:nvSpPr>
        <p:spPr>
          <a:xfrm>
            <a:off x="5855269" y="1415491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F355E6D-B14E-E54F-BEEE-ACDD23BDC990}"/>
              </a:ext>
            </a:extLst>
          </p:cNvPr>
          <p:cNvSpPr/>
          <p:nvPr/>
        </p:nvSpPr>
        <p:spPr>
          <a:xfrm>
            <a:off x="1827251" y="3308219"/>
            <a:ext cx="67518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OK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5F7EF6E-44A0-7540-881A-1E1670FA58DF}"/>
              </a:ext>
            </a:extLst>
          </p:cNvPr>
          <p:cNvSpPr/>
          <p:nvPr/>
        </p:nvSpPr>
        <p:spPr>
          <a:xfrm>
            <a:off x="1937752" y="1411484"/>
            <a:ext cx="168026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</a:rPr>
              <a:t>Sum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=</a:t>
            </a:r>
            <a:r>
              <a:rPr lang="zh-CN" altLang="en-US" sz="2800" dirty="0">
                <a:solidFill>
                  <a:srgbClr val="C00000"/>
                </a:solidFill>
              </a:rPr>
              <a:t> </a:t>
            </a:r>
            <a:r>
              <a:rPr lang="en-US" altLang="zh-CN" sz="2800" dirty="0">
                <a:solidFill>
                  <a:srgbClr val="C00000"/>
                </a:solidFill>
              </a:rPr>
              <a:t>21</a:t>
            </a:r>
            <a:endParaRPr lang="zh-CN" altLang="en-US" sz="2800" dirty="0">
              <a:solidFill>
                <a:srgbClr val="C0000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A7F787F-0B5D-6841-B6A5-F0CE5D5748D7}"/>
              </a:ext>
            </a:extLst>
          </p:cNvPr>
          <p:cNvSpPr/>
          <p:nvPr/>
        </p:nvSpPr>
        <p:spPr>
          <a:xfrm>
            <a:off x="5668153" y="5678216"/>
            <a:ext cx="12378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</a:rPr>
              <a:t>Finish!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6E75BE7-0387-5C48-9B3D-4E30B1259416}"/>
              </a:ext>
            </a:extLst>
          </p:cNvPr>
          <p:cNvSpPr/>
          <p:nvPr/>
        </p:nvSpPr>
        <p:spPr>
          <a:xfrm>
            <a:off x="7875048" y="4273039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sz="3200" dirty="0">
                <a:solidFill>
                  <a:schemeClr val="accent1">
                    <a:lumMod val="50000"/>
                  </a:schemeClr>
                </a:solidFill>
              </a:rPr>
              <a:t>﻿</a:t>
            </a:r>
            <a:r>
              <a:rPr lang="en" altLang="zh-CN" sz="3200" dirty="0" err="1">
                <a:solidFill>
                  <a:schemeClr val="accent1">
                    <a:lumMod val="50000"/>
                  </a:schemeClr>
                </a:solidFill>
              </a:rPr>
              <a:t>L_out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:</a:t>
            </a:r>
            <a:endParaRPr lang="zh-CN" alt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A33C188-7BE4-7F40-8E80-EBF9525FA013}"/>
              </a:ext>
            </a:extLst>
          </p:cNvPr>
          <p:cNvSpPr/>
          <p:nvPr/>
        </p:nvSpPr>
        <p:spPr>
          <a:xfrm>
            <a:off x="7851489" y="4209594"/>
            <a:ext cx="4340511" cy="26484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F1C5787-860C-734A-A8C0-6CA1C2703583}"/>
              </a:ext>
            </a:extLst>
          </p:cNvPr>
          <p:cNvSpPr/>
          <p:nvPr/>
        </p:nvSpPr>
        <p:spPr>
          <a:xfrm>
            <a:off x="10040980" y="4209004"/>
            <a:ext cx="2113079" cy="2554545"/>
          </a:xfrm>
          <a:prstGeom prst="rect">
            <a:avLst/>
          </a:prstGeom>
        </p:spPr>
        <p:txBody>
          <a:bodyPr wrap="none" anchor="b" anchorCtr="1">
            <a:spAutoFit/>
          </a:bodyPr>
          <a:lstStyle/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﻿[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]﻿﻿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3,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-US" altLang="zh-CN" sz="3200" dirty="0">
              <a:solidFill>
                <a:schemeClr val="accent1">
                  <a:lumMod val="50000"/>
                </a:schemeClr>
              </a:solidFill>
            </a:endParaRPr>
          </a:p>
          <a:p>
            <a:pPr algn="r"/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15,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3200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367566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4C38DE4-A1C3-9544-9338-E0EAE29AD491}"/>
              </a:ext>
            </a:extLst>
          </p:cNvPr>
          <p:cNvSpPr/>
          <p:nvPr/>
        </p:nvSpPr>
        <p:spPr>
          <a:xfrm>
            <a:off x="460892" y="111556"/>
            <a:ext cx="45592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问题升级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Upgrade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D01538-C515-6645-AAA2-CCE7521D7FF3}"/>
              </a:ext>
            </a:extLst>
          </p:cNvPr>
          <p:cNvSpPr/>
          <p:nvPr/>
        </p:nvSpPr>
        <p:spPr>
          <a:xfrm>
            <a:off x="863600" y="1153537"/>
            <a:ext cx="9619997" cy="5197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0/1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背包问题：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有一个背包容量为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，有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个大小不同，价值不同的物品要装入背包。第 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件物体的体积是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L[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，价值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val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。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求解：使装入背包的体积不超过容量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，价值总和最大。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输入：  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   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val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[3,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5,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12,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25,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8]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     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T =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21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0810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4C38DE4-A1C3-9544-9338-E0EAE29AD491}"/>
              </a:ext>
            </a:extLst>
          </p:cNvPr>
          <p:cNvSpPr/>
          <p:nvPr/>
        </p:nvSpPr>
        <p:spPr>
          <a:xfrm>
            <a:off x="460892" y="111556"/>
            <a:ext cx="45592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问题升级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Upgrade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D01538-C515-6645-AAA2-CCE7521D7FF3}"/>
              </a:ext>
            </a:extLst>
          </p:cNvPr>
          <p:cNvSpPr/>
          <p:nvPr/>
        </p:nvSpPr>
        <p:spPr>
          <a:xfrm>
            <a:off x="863600" y="1153537"/>
            <a:ext cx="9619997" cy="2611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0/1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背包问题：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有一个背包容量为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，有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个大小不同，价值不同的物品要装入背包。第 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件物体的体积是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L[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，价值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val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28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。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求解：使装入背包的体积不超过容量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，价值总和最大。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1BBD88D-EEE5-EF46-BF57-93814788E744}"/>
              </a:ext>
            </a:extLst>
          </p:cNvPr>
          <p:cNvSpPr/>
          <p:nvPr/>
        </p:nvSpPr>
        <p:spPr>
          <a:xfrm>
            <a:off x="1441450" y="4782608"/>
            <a:ext cx="9309099" cy="92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 f[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][v]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max{ f[i-1][v],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f[i-1][v-w[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]]+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val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 }</a:t>
            </a:r>
            <a:endParaRPr lang="en" altLang="zh-CN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C97CB8A-9BE3-0C4D-BDDD-31A2421DA6E0}"/>
              </a:ext>
            </a:extLst>
          </p:cNvPr>
          <p:cNvSpPr/>
          <p:nvPr/>
        </p:nvSpPr>
        <p:spPr>
          <a:xfrm>
            <a:off x="1441450" y="3880908"/>
            <a:ext cx="9309099" cy="92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 f=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arg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max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{ </a:t>
            </a:r>
            <a:r>
              <a:rPr lang="en-US" altLang="zh-CN" sz="4000" b="1" dirty="0">
                <a:solidFill>
                  <a:schemeClr val="accent1">
                    <a:lumMod val="50000"/>
                  </a:schemeClr>
                </a:solidFill>
              </a:rPr>
              <a:t>f[i-1][v]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,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f[i-1][v-w[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]]+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val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[</a:t>
            </a:r>
            <a:r>
              <a:rPr lang="en-US" altLang="zh-CN" sz="40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 }</a:t>
            </a:r>
            <a:endParaRPr lang="en" altLang="zh-CN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CB78F05-626A-1047-B22A-DA5322F757C0}"/>
              </a:ext>
            </a:extLst>
          </p:cNvPr>
          <p:cNvSpPr/>
          <p:nvPr/>
        </p:nvSpPr>
        <p:spPr>
          <a:xfrm>
            <a:off x="2317750" y="3342107"/>
            <a:ext cx="3930650" cy="921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List[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max</a:t>
            </a:r>
            <a:r>
              <a:rPr lang="zh-CN" altLang="en-US" sz="4000" dirty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altLang="zh-CN" sz="4000" dirty="0">
                <a:solidFill>
                  <a:schemeClr val="accent1">
                    <a:lumMod val="50000"/>
                  </a:schemeClr>
                </a:solidFill>
              </a:rPr>
              <a:t>]</a:t>
            </a:r>
            <a:endParaRPr lang="en" altLang="zh-CN" sz="40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8076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742A9FF-4F6F-8E4F-8F95-05E6C37E0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21982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8BAD0E-B78E-3D41-99A5-CCBFEA3DE557}"/>
              </a:ext>
            </a:extLst>
          </p:cNvPr>
          <p:cNvSpPr/>
          <p:nvPr/>
        </p:nvSpPr>
        <p:spPr>
          <a:xfrm>
            <a:off x="127000" y="6331635"/>
            <a:ext cx="797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https://blog.csdn.net/weixin_41162823/article/details/87878853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9255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86346D6-476B-BD41-93B9-A8E84C3782E0}"/>
              </a:ext>
            </a:extLst>
          </p:cNvPr>
          <p:cNvSpPr/>
          <p:nvPr/>
        </p:nvSpPr>
        <p:spPr>
          <a:xfrm>
            <a:off x="460892" y="111556"/>
            <a:ext cx="45592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问题升级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r>
              <a:rPr lang="en-US" altLang="zh-CN" sz="2800" dirty="0">
                <a:solidFill>
                  <a:schemeClr val="bg1"/>
                </a:solidFill>
              </a:rPr>
              <a:t>Upgrade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80304D-DC6E-6F45-AE90-B6B34544365A}"/>
              </a:ext>
            </a:extLst>
          </p:cNvPr>
          <p:cNvSpPr/>
          <p:nvPr/>
        </p:nvSpPr>
        <p:spPr>
          <a:xfrm>
            <a:off x="359292" y="999010"/>
            <a:ext cx="6096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0/1背包问题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完全背包问题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多重背包问题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endParaRPr lang="en-US" altLang="zh-CN" sz="2400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sz="2400" dirty="0"/>
              <a:t>混合三种背包问题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EF9175-0608-5F4D-B59D-3D15B5F48881}"/>
              </a:ext>
            </a:extLst>
          </p:cNvPr>
          <p:cNvSpPr/>
          <p:nvPr/>
        </p:nvSpPr>
        <p:spPr>
          <a:xfrm>
            <a:off x="6225774" y="999010"/>
            <a:ext cx="6096000" cy="489364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zh-CN" altLang="en-US" sz="2400" dirty="0"/>
              <a:t>二维费用背包问题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r>
              <a:rPr lang="zh-CN" altLang="en-US" sz="2400" dirty="0"/>
              <a:t>分组背包问题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r>
              <a:rPr lang="zh-CN" altLang="en-US" sz="2400" dirty="0"/>
              <a:t>有依赖的背包问题</a:t>
            </a: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endParaRPr lang="en-US" altLang="zh-CN" sz="2400" dirty="0"/>
          </a:p>
          <a:p>
            <a:pPr marL="457200" indent="-457200">
              <a:buFont typeface="+mj-lt"/>
              <a:buAutoNum type="arabicPeriod" startAt="5"/>
            </a:pPr>
            <a:r>
              <a:rPr lang="zh-CN" altLang="en-US" sz="2400" dirty="0"/>
              <a:t>求背包问题的方案总数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815C94B-E319-654E-AA64-3F5D7A84DD48}"/>
              </a:ext>
            </a:extLst>
          </p:cNvPr>
          <p:cNvSpPr/>
          <p:nvPr/>
        </p:nvSpPr>
        <p:spPr>
          <a:xfrm>
            <a:off x="866372" y="1412252"/>
            <a:ext cx="3666608" cy="458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体积是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w[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r>
              <a:rPr lang="zh-CN" altLang="e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价值是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val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endParaRPr lang="zh-CN" altLang="en-US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B2B9077-F651-2A4F-9615-6065CD46B654}"/>
              </a:ext>
            </a:extLst>
          </p:cNvPr>
          <p:cNvSpPr/>
          <p:nvPr/>
        </p:nvSpPr>
        <p:spPr>
          <a:xfrm>
            <a:off x="866372" y="2530741"/>
            <a:ext cx="5081840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体积是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w[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r>
              <a:rPr lang="zh-CN" altLang="e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价值是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val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[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，每种物品都有无限件可用。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04C8CDA-9DD0-4246-B983-65849F5FA844}"/>
              </a:ext>
            </a:extLst>
          </p:cNvPr>
          <p:cNvSpPr/>
          <p:nvPr/>
        </p:nvSpPr>
        <p:spPr>
          <a:xfrm>
            <a:off x="866372" y="4047640"/>
            <a:ext cx="5081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物品不是无限的，第 </a:t>
            </a:r>
            <a:r>
              <a:rPr lang="en-US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种物品最多有 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n[</a:t>
            </a:r>
            <a:r>
              <a:rPr lang="en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件可用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4B95DB1-DAA0-4E4F-98B3-07DB4553F428}"/>
              </a:ext>
            </a:extLst>
          </p:cNvPr>
          <p:cNvSpPr/>
          <p:nvPr/>
        </p:nvSpPr>
        <p:spPr>
          <a:xfrm>
            <a:off x="866372" y="5059464"/>
            <a:ext cx="6096000" cy="12950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有的物品只可以取一次（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背包）</a:t>
            </a:r>
            <a:endParaRPr lang="en-US" altLang="zh-CN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有的物品可以取无限次（完全背包）</a:t>
            </a:r>
            <a:endParaRPr lang="en-US" altLang="zh-CN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有的物品可以取的次数有一个上限（多重背包）</a:t>
            </a:r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74B3DB4-F391-E44F-B660-51A2EA6916F8}"/>
              </a:ext>
            </a:extLst>
          </p:cNvPr>
          <p:cNvSpPr/>
          <p:nvPr/>
        </p:nvSpPr>
        <p:spPr>
          <a:xfrm>
            <a:off x="6732854" y="1412252"/>
            <a:ext cx="5281346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有两个不同容量的背包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T1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和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T2</a:t>
            </a: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对于每件物品，具有两种不同的体积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L1[</a:t>
            </a:r>
            <a:r>
              <a:rPr lang="en-US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L2[</a:t>
            </a:r>
            <a:r>
              <a:rPr lang="en-US" altLang="zh-CN" dirty="0" err="1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]</a:t>
            </a:r>
            <a:endParaRPr lang="zh-CN" altLang="en-US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1A6E06CB-92D4-3146-BA7B-CF06F3B8B8B3}"/>
              </a:ext>
            </a:extLst>
          </p:cNvPr>
          <p:cNvSpPr/>
          <p:nvPr/>
        </p:nvSpPr>
        <p:spPr>
          <a:xfrm>
            <a:off x="6732854" y="2916840"/>
            <a:ext cx="4925746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物品被划分为若干组，每组中的物品互相冲突，最多选一件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6D10E36-979C-DF4A-8477-DE8CD657EDEA}"/>
              </a:ext>
            </a:extLst>
          </p:cNvPr>
          <p:cNvSpPr/>
          <p:nvPr/>
        </p:nvSpPr>
        <p:spPr>
          <a:xfrm>
            <a:off x="6732854" y="4345746"/>
            <a:ext cx="4925746" cy="8744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物品间存在某种“依赖”的关系：</a:t>
            </a:r>
            <a:endParaRPr lang="en-US" altLang="zh-CN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依赖于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r>
              <a:rPr lang="zh-CN" altLang="e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若选物品 </a:t>
            </a:r>
            <a:r>
              <a:rPr lang="en-US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</a:t>
            </a:r>
            <a:r>
              <a:rPr lang="zh-CN" altLang="e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则必须选物品 </a:t>
            </a:r>
            <a:r>
              <a:rPr lang="en" altLang="zh-CN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</a:t>
            </a:r>
            <a:endParaRPr lang="zh-CN" altLang="en-US" dirty="0">
              <a:solidFill>
                <a:srgbClr val="4D4D4D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A1C181B-BD35-B740-AA10-DAD0DC9392D6}"/>
              </a:ext>
            </a:extLst>
          </p:cNvPr>
          <p:cNvSpPr/>
          <p:nvPr/>
        </p:nvSpPr>
        <p:spPr>
          <a:xfrm>
            <a:off x="6801901" y="5740621"/>
            <a:ext cx="4925746" cy="879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4D4D4D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除了求可得到的最大价值外，还得到装满背包或将背包装至某一指定容量的方案总数</a:t>
            </a:r>
          </a:p>
        </p:txBody>
      </p:sp>
    </p:spTree>
    <p:extLst>
      <p:ext uri="{BB962C8B-B14F-4D97-AF65-F5344CB8AC3E}">
        <p14:creationId xmlns:p14="http://schemas.microsoft.com/office/powerpoint/2010/main" val="5839734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4C38DE4-A1C3-9544-9338-E0EAE29AD491}"/>
              </a:ext>
            </a:extLst>
          </p:cNvPr>
          <p:cNvSpPr/>
          <p:nvPr/>
        </p:nvSpPr>
        <p:spPr>
          <a:xfrm>
            <a:off x="460892" y="111556"/>
            <a:ext cx="287450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更多思考  </a:t>
            </a:r>
            <a:r>
              <a:rPr lang="en-US" altLang="zh-CN" sz="2800" dirty="0">
                <a:solidFill>
                  <a:schemeClr val="bg1"/>
                </a:solidFill>
              </a:rPr>
              <a:t>More...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D01538-C515-6645-AAA2-CCE7521D7FF3}"/>
              </a:ext>
            </a:extLst>
          </p:cNvPr>
          <p:cNvSpPr/>
          <p:nvPr/>
        </p:nvSpPr>
        <p:spPr>
          <a:xfrm>
            <a:off x="863600" y="1153537"/>
            <a:ext cx="9619997" cy="1965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时间安排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代码量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l"/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学习资料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65A9DC-F7B7-E84F-AF6A-70B73AC49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304" y="4235788"/>
            <a:ext cx="1257679" cy="12576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84C133E-A58C-4D47-B9B7-EFDB244BF1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55" r="14050"/>
          <a:stretch/>
        </p:blipFill>
        <p:spPr>
          <a:xfrm>
            <a:off x="3337493" y="4223683"/>
            <a:ext cx="1172415" cy="12818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02D54D4-4129-384F-A640-9404015A8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0283" y="4223683"/>
            <a:ext cx="1281888" cy="1281888"/>
          </a:xfrm>
          <a:prstGeom prst="rect">
            <a:avLst/>
          </a:prstGeom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37CCCD2D-A379-3A46-8ACF-B7030B7DBCB7}"/>
              </a:ext>
            </a:extLst>
          </p:cNvPr>
          <p:cNvGrpSpPr/>
          <p:nvPr/>
        </p:nvGrpSpPr>
        <p:grpSpPr>
          <a:xfrm>
            <a:off x="7553206" y="4219400"/>
            <a:ext cx="1281888" cy="1290455"/>
            <a:chOff x="6096000" y="4555029"/>
            <a:chExt cx="1019176" cy="1025987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D76929A-F123-614F-979A-ADF4E5FC71AB}"/>
                </a:ext>
              </a:extLst>
            </p:cNvPr>
            <p:cNvSpPr/>
            <p:nvPr/>
          </p:nvSpPr>
          <p:spPr>
            <a:xfrm>
              <a:off x="6096000" y="4555029"/>
              <a:ext cx="1019176" cy="102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175608A9-9CA9-8C4C-8A75-4DCE383042B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46800" y="4760047"/>
              <a:ext cx="932139" cy="574819"/>
            </a:xfrm>
            <a:prstGeom prst="rect">
              <a:avLst/>
            </a:prstGeom>
          </p:spPr>
        </p:pic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D4F1706-C28C-E046-82BE-EAD60167730D}"/>
              </a:ext>
            </a:extLst>
          </p:cNvPr>
          <p:cNvGrpSpPr/>
          <p:nvPr/>
        </p:nvGrpSpPr>
        <p:grpSpPr>
          <a:xfrm>
            <a:off x="9726128" y="4219400"/>
            <a:ext cx="1281888" cy="1290455"/>
            <a:chOff x="8623300" y="4308879"/>
            <a:chExt cx="1019176" cy="1025987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78EA06F-52C3-174E-9336-EAB210AF3660}"/>
                </a:ext>
              </a:extLst>
            </p:cNvPr>
            <p:cNvSpPr/>
            <p:nvPr/>
          </p:nvSpPr>
          <p:spPr>
            <a:xfrm>
              <a:off x="8623300" y="4308879"/>
              <a:ext cx="1019176" cy="10259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/>
            </a:p>
          </p:txBody>
        </p:sp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2578CA76-9950-3444-98D7-86DF1123D2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701649" y="4642153"/>
              <a:ext cx="851928" cy="329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53525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4C38DE4-A1C3-9544-9338-E0EAE29AD491}"/>
              </a:ext>
            </a:extLst>
          </p:cNvPr>
          <p:cNvSpPr/>
          <p:nvPr/>
        </p:nvSpPr>
        <p:spPr>
          <a:xfrm>
            <a:off x="460892" y="111556"/>
            <a:ext cx="31149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问题提出  </a:t>
            </a:r>
            <a:r>
              <a:rPr lang="en-US" altLang="zh-CN" sz="2800" dirty="0">
                <a:solidFill>
                  <a:schemeClr val="bg1"/>
                </a:solidFill>
              </a:rPr>
              <a:t>Problem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AD01538-C515-6645-AAA2-CCE7521D7FF3}"/>
              </a:ext>
            </a:extLst>
          </p:cNvPr>
          <p:cNvSpPr/>
          <p:nvPr/>
        </p:nvSpPr>
        <p:spPr>
          <a:xfrm>
            <a:off x="1708403" y="1153537"/>
            <a:ext cx="8775194" cy="4550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背包问题：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       有一个背包容量为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T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，有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n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个不同大小的物品要装入背包，要求必须正好装满。请找出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</a:rPr>
              <a:t>所有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搭配方案。</a:t>
            </a: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输入 </a:t>
            </a:r>
          </a:p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2,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] </a:t>
            </a:r>
          </a:p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85A343-CFB7-AF44-B9D9-7B0DBC05FA0A}"/>
              </a:ext>
            </a:extLst>
          </p:cNvPr>
          <p:cNvSpPr/>
          <p:nvPr/>
        </p:nvSpPr>
        <p:spPr>
          <a:xfrm>
            <a:off x="7384679" y="3759263"/>
            <a:ext cx="3421536" cy="2611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输出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4]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[3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4]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[1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5]</a:t>
            </a:r>
            <a:endParaRPr lang="zh-CN" alt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903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19F3B08-44CF-6642-A3AD-F8EEC3B51E1F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20C3CEB-2BA9-FE4C-853F-D690F4D3CFEC}"/>
              </a:ext>
            </a:extLst>
          </p:cNvPr>
          <p:cNvSpPr/>
          <p:nvPr/>
        </p:nvSpPr>
        <p:spPr>
          <a:xfrm>
            <a:off x="4029719" y="4083348"/>
            <a:ext cx="4132561" cy="1917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00" dirty="0">
                <a:solidFill>
                  <a:schemeClr val="accent1">
                    <a:lumMod val="50000"/>
                  </a:schemeClr>
                </a:solidFill>
              </a:rPr>
              <a:t>?</a:t>
            </a:r>
            <a:endParaRPr lang="en" altLang="zh-CN" sz="8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880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F70E6F6-7D45-B54E-B02B-18CE02FB444E}"/>
              </a:ext>
            </a:extLst>
          </p:cNvPr>
          <p:cNvSpPr/>
          <p:nvPr/>
        </p:nvSpPr>
        <p:spPr>
          <a:xfrm>
            <a:off x="1072355" y="5064778"/>
            <a:ext cx="361539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O(n^2)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72274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7558092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8040692" y="189567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1228E48-1C48-0345-82D8-9D95B114AB1B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1: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0: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A40B6D0-BCED-6444-952B-05570AE688F2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9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7DACFFD-D00A-F347-BA3D-625A76D48E49}"/>
              </a:ext>
            </a:extLst>
          </p:cNvPr>
          <p:cNvSpPr/>
          <p:nvPr/>
        </p:nvSpPr>
        <p:spPr>
          <a:xfrm>
            <a:off x="690390" y="4572342"/>
            <a:ext cx="214171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</p:txBody>
      </p:sp>
    </p:spTree>
    <p:extLst>
      <p:ext uri="{BB962C8B-B14F-4D97-AF65-F5344CB8AC3E}">
        <p14:creationId xmlns:p14="http://schemas.microsoft.com/office/powerpoint/2010/main" val="3691270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7558092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8599290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DC65293-DB2B-D748-B10E-7B53711D54F5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2: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0: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DFEC01E-7D28-334D-85D3-EA98054F0F7D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15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9C224C3-DF9C-F841-B71E-8D9B3CD3E8B2}"/>
              </a:ext>
            </a:extLst>
          </p:cNvPr>
          <p:cNvSpPr/>
          <p:nvPr/>
        </p:nvSpPr>
        <p:spPr>
          <a:xfrm>
            <a:off x="690390" y="4572342"/>
            <a:ext cx="214171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</p:txBody>
      </p:sp>
    </p:spTree>
    <p:extLst>
      <p:ext uri="{BB962C8B-B14F-4D97-AF65-F5344CB8AC3E}">
        <p14:creationId xmlns:p14="http://schemas.microsoft.com/office/powerpoint/2010/main" val="119322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D8176D8E-35E0-0641-9B23-B1AF818BB3B6}"/>
              </a:ext>
            </a:extLst>
          </p:cNvPr>
          <p:cNvSpPr/>
          <p:nvPr/>
        </p:nvSpPr>
        <p:spPr>
          <a:xfrm>
            <a:off x="460892" y="111556"/>
            <a:ext cx="3054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寻找思路  </a:t>
            </a:r>
            <a:r>
              <a:rPr lang="en-US" altLang="zh-CN" sz="2800" dirty="0">
                <a:solidFill>
                  <a:schemeClr val="bg1"/>
                </a:solidFill>
              </a:rPr>
              <a:t>Solution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DE46C04-DB35-684F-80A4-2B91271A70E4}"/>
              </a:ext>
            </a:extLst>
          </p:cNvPr>
          <p:cNvSpPr/>
          <p:nvPr/>
        </p:nvSpPr>
        <p:spPr>
          <a:xfrm>
            <a:off x="690390" y="1038477"/>
            <a:ext cx="6096000" cy="59003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4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       </a:t>
            </a:r>
            <a:r>
              <a:rPr lang="en" altLang="zh-CN" sz="2400" dirty="0">
                <a:solidFill>
                  <a:schemeClr val="accent1">
                    <a:lumMod val="50000"/>
                  </a:schemeClr>
                </a:solidFill>
              </a:rPr>
              <a:t>T = 21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891596E-F5AD-6541-A919-F755CE9AFF1E}"/>
              </a:ext>
            </a:extLst>
          </p:cNvPr>
          <p:cNvSpPr/>
          <p:nvPr/>
        </p:nvSpPr>
        <p:spPr>
          <a:xfrm>
            <a:off x="690390" y="2032211"/>
            <a:ext cx="6096000" cy="225202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for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in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range(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len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if(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+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L[j]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==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T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)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                    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print( [</a:t>
            </a: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i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+ 1,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j + 1])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  <a:latin typeface="Adobe Caslon Pro" panose="0205050205050A020403" pitchFamily="18" charset="0"/>
              <a:cs typeface="Adobe Arabic" panose="02040503050201020203" pitchFamily="18" charset="-78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EDBA4DB-AFE5-DE46-9DB7-FD8EDCFDBACF}"/>
              </a:ext>
            </a:extLst>
          </p:cNvPr>
          <p:cNvSpPr/>
          <p:nvPr/>
        </p:nvSpPr>
        <p:spPr>
          <a:xfrm>
            <a:off x="6855132" y="2756059"/>
            <a:ext cx="4124367" cy="672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L = [6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r>
              <a:rPr lang="zh-CN" altLang="en" sz="2800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en" altLang="zh-CN" sz="2800" dirty="0">
                <a:solidFill>
                  <a:schemeClr val="accent1">
                    <a:lumMod val="50000"/>
                  </a:schemeClr>
                </a:solidFill>
              </a:rPr>
              <a:t>15] </a:t>
            </a:r>
            <a:r>
              <a:rPr lang="zh-CN" altLang="en-US" sz="2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endParaRPr lang="en" altLang="zh-CN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燕尾形 7">
            <a:extLst>
              <a:ext uri="{FF2B5EF4-FFF2-40B4-BE49-F238E27FC236}">
                <a16:creationId xmlns:a16="http://schemas.microsoft.com/office/drawing/2014/main" id="{C5AF1489-7BB4-EC4E-89DF-4C407ACFB4A0}"/>
              </a:ext>
            </a:extLst>
          </p:cNvPr>
          <p:cNvSpPr/>
          <p:nvPr/>
        </p:nvSpPr>
        <p:spPr>
          <a:xfrm rot="5400000">
            <a:off x="7558092" y="2438034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燕尾形 8">
            <a:extLst>
              <a:ext uri="{FF2B5EF4-FFF2-40B4-BE49-F238E27FC236}">
                <a16:creationId xmlns:a16="http://schemas.microsoft.com/office/drawing/2014/main" id="{273368C0-0046-D046-8A31-8E41E2ED5CEC}"/>
              </a:ext>
            </a:extLst>
          </p:cNvPr>
          <p:cNvSpPr/>
          <p:nvPr/>
        </p:nvSpPr>
        <p:spPr>
          <a:xfrm rot="5400000">
            <a:off x="9246324" y="1882500"/>
            <a:ext cx="362968" cy="273082"/>
          </a:xfrm>
          <a:prstGeom prst="chevron">
            <a:avLst>
              <a:gd name="adj" fmla="val 70448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3793A7A-A0E7-4D42-A95F-6E2E04C18098}"/>
              </a:ext>
            </a:extLst>
          </p:cNvPr>
          <p:cNvSpPr/>
          <p:nvPr/>
        </p:nvSpPr>
        <p:spPr>
          <a:xfrm>
            <a:off x="6209993" y="1628510"/>
            <a:ext cx="984720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j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3:</a:t>
            </a:r>
          </a:p>
          <a:p>
            <a:pPr algn="r">
              <a:lnSpc>
                <a:spcPct val="150000"/>
              </a:lnSpc>
            </a:pPr>
            <a:r>
              <a:rPr lang="en-US" altLang="zh-CN" sz="2400" dirty="0" err="1">
                <a:solidFill>
                  <a:schemeClr val="accent1">
                    <a:lumMod val="50000"/>
                  </a:schemeClr>
                </a:solidFill>
              </a:rPr>
              <a:t>i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=</a:t>
            </a:r>
            <a:r>
              <a:rPr lang="zh-CN" altLang="en-US" sz="24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</a:rPr>
              <a:t>0:</a:t>
            </a:r>
            <a:endParaRPr lang="en" altLang="zh-CN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433A609-745D-1C42-B785-9770D1DF1D7C}"/>
              </a:ext>
            </a:extLst>
          </p:cNvPr>
          <p:cNvSpPr/>
          <p:nvPr/>
        </p:nvSpPr>
        <p:spPr>
          <a:xfrm>
            <a:off x="6421781" y="3735659"/>
            <a:ext cx="3327707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</a:rPr>
              <a:t>Sum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=</a:t>
            </a:r>
            <a:r>
              <a:rPr lang="zh-CN" altLang="en-US" sz="2400" dirty="0">
                <a:solidFill>
                  <a:srgbClr val="FF0000"/>
                </a:solidFill>
              </a:rPr>
              <a:t> </a:t>
            </a:r>
            <a:r>
              <a:rPr lang="en-US" altLang="zh-CN" sz="2400" dirty="0">
                <a:solidFill>
                  <a:srgbClr val="FF0000"/>
                </a:solidFill>
              </a:rPr>
              <a:t>18</a:t>
            </a:r>
            <a:endParaRPr lang="en" altLang="zh-CN" sz="2400" dirty="0">
              <a:solidFill>
                <a:srgbClr val="FF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29E28DA-D29B-3B4F-80F6-B9CEEA400ADB}"/>
              </a:ext>
            </a:extLst>
          </p:cNvPr>
          <p:cNvSpPr/>
          <p:nvPr/>
        </p:nvSpPr>
        <p:spPr>
          <a:xfrm>
            <a:off x="690390" y="4572342"/>
            <a:ext cx="214171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Adobe Caslon Pro" panose="0205050205050A020403" pitchFamily="18" charset="0"/>
                <a:cs typeface="Adobe Arabic" panose="02040503050201020203" pitchFamily="18" charset="-78"/>
              </a:rPr>
              <a:t>Answer:</a:t>
            </a:r>
          </a:p>
        </p:txBody>
      </p:sp>
    </p:spTree>
    <p:extLst>
      <p:ext uri="{BB962C8B-B14F-4D97-AF65-F5344CB8AC3E}">
        <p14:creationId xmlns:p14="http://schemas.microsoft.com/office/powerpoint/2010/main" val="3816796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</TotalTime>
  <Words>3839</Words>
  <Application>Microsoft Macintosh PowerPoint</Application>
  <PresentationFormat>宽屏</PresentationFormat>
  <Paragraphs>533</Paragraphs>
  <Slides>37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4" baseType="lpstr">
      <vt:lpstr>等线</vt:lpstr>
      <vt:lpstr>等线 Light</vt:lpstr>
      <vt:lpstr>Microsoft YaHei</vt:lpstr>
      <vt:lpstr>Adobe Caslon Pro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Bao QingJun</dc:creator>
  <cp:lastModifiedBy>Bao QingJun</cp:lastModifiedBy>
  <cp:revision>73</cp:revision>
  <dcterms:created xsi:type="dcterms:W3CDTF">2020-03-21T06:25:42Z</dcterms:created>
  <dcterms:modified xsi:type="dcterms:W3CDTF">2020-03-22T11:54:33Z</dcterms:modified>
</cp:coreProperties>
</file>

<file path=docProps/thumbnail.jpeg>
</file>